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308" r:id="rId4"/>
    <p:sldId id="304" r:id="rId5"/>
    <p:sldId id="307" r:id="rId6"/>
    <p:sldId id="305" r:id="rId7"/>
    <p:sldId id="322" r:id="rId8"/>
    <p:sldId id="311" r:id="rId9"/>
    <p:sldId id="312" r:id="rId10"/>
    <p:sldId id="313" r:id="rId11"/>
    <p:sldId id="314" r:id="rId12"/>
    <p:sldId id="315" r:id="rId13"/>
    <p:sldId id="316" r:id="rId14"/>
    <p:sldId id="318" r:id="rId15"/>
    <p:sldId id="319" r:id="rId16"/>
    <p:sldId id="323" r:id="rId17"/>
    <p:sldId id="324" r:id="rId18"/>
    <p:sldId id="321" r:id="rId19"/>
    <p:sldId id="325" r:id="rId20"/>
    <p:sldId id="326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8" r:id="rId31"/>
    <p:sldId id="339" r:id="rId32"/>
    <p:sldId id="340" r:id="rId33"/>
    <p:sldId id="341" r:id="rId34"/>
    <p:sldId id="344" r:id="rId35"/>
    <p:sldId id="345" r:id="rId36"/>
    <p:sldId id="349" r:id="rId37"/>
    <p:sldId id="351" r:id="rId38"/>
    <p:sldId id="343" r:id="rId39"/>
    <p:sldId id="350" r:id="rId40"/>
    <p:sldId id="346" r:id="rId41"/>
    <p:sldId id="347" r:id="rId42"/>
    <p:sldId id="348" r:id="rId43"/>
    <p:sldId id="352" r:id="rId44"/>
    <p:sldId id="303" r:id="rId45"/>
    <p:sldId id="317" r:id="rId46"/>
    <p:sldId id="327" r:id="rId47"/>
    <p:sldId id="306" r:id="rId48"/>
    <p:sldId id="31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9FF"/>
    <a:srgbClr val="C7C7CC"/>
    <a:srgbClr val="5856D6"/>
    <a:srgbClr val="3EC7EC"/>
    <a:srgbClr val="F94442"/>
    <a:srgbClr val="787878"/>
    <a:srgbClr val="F1F2EC"/>
    <a:srgbClr val="69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14" autoAdjust="0"/>
  </p:normalViewPr>
  <p:slideViewPr>
    <p:cSldViewPr snapToGrid="0" snapToObjects="1">
      <p:cViewPr varScale="1">
        <p:scale>
          <a:sx n="92" d="100"/>
          <a:sy n="92" d="100"/>
        </p:scale>
        <p:origin x="-2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red</c:v>
                </c:pt>
                <c:pt idx="1">
                  <c:v>green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7.0</c:v>
                </c:pt>
                <c:pt idx="1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048648"/>
        <c:axId val="-2104045672"/>
      </c:barChart>
      <c:catAx>
        <c:axId val="-2104048648"/>
        <c:scaling>
          <c:orientation val="minMax"/>
        </c:scaling>
        <c:delete val="1"/>
        <c:axPos val="b"/>
        <c:majorTickMark val="out"/>
        <c:minorTickMark val="none"/>
        <c:tickLblPos val="nextTo"/>
        <c:crossAx val="-2104045672"/>
        <c:crosses val="autoZero"/>
        <c:auto val="1"/>
        <c:lblAlgn val="ctr"/>
        <c:lblOffset val="100"/>
        <c:noMultiLvlLbl val="0"/>
      </c:catAx>
      <c:valAx>
        <c:axId val="-210404567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040486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red</c:v>
                </c:pt>
                <c:pt idx="1">
                  <c:v>green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2.0</c:v>
                </c:pt>
                <c:pt idx="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3751928"/>
        <c:axId val="-2103748952"/>
      </c:barChart>
      <c:catAx>
        <c:axId val="-2103751928"/>
        <c:scaling>
          <c:orientation val="minMax"/>
        </c:scaling>
        <c:delete val="1"/>
        <c:axPos val="b"/>
        <c:majorTickMark val="out"/>
        <c:minorTickMark val="none"/>
        <c:tickLblPos val="nextTo"/>
        <c:crossAx val="-2103748952"/>
        <c:crosses val="autoZero"/>
        <c:auto val="1"/>
        <c:lblAlgn val="ctr"/>
        <c:lblOffset val="100"/>
        <c:noMultiLvlLbl val="0"/>
      </c:catAx>
      <c:valAx>
        <c:axId val="-210374895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037519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red</c:v>
                </c:pt>
                <c:pt idx="1">
                  <c:v>green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</c:v>
                </c:pt>
                <c:pt idx="1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5825864"/>
        <c:axId val="-2140980984"/>
      </c:barChart>
      <c:catAx>
        <c:axId val="-2125825864"/>
        <c:scaling>
          <c:orientation val="minMax"/>
        </c:scaling>
        <c:delete val="1"/>
        <c:axPos val="b"/>
        <c:majorTickMark val="out"/>
        <c:minorTickMark val="none"/>
        <c:tickLblPos val="nextTo"/>
        <c:crossAx val="-2140980984"/>
        <c:crosses val="autoZero"/>
        <c:auto val="1"/>
        <c:lblAlgn val="ctr"/>
        <c:lblOffset val="100"/>
        <c:noMultiLvlLbl val="0"/>
      </c:catAx>
      <c:valAx>
        <c:axId val="-214098098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25825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red</c:v>
                </c:pt>
                <c:pt idx="1">
                  <c:v>green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</c:v>
                </c:pt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4757848"/>
        <c:axId val="-2104050072"/>
      </c:barChart>
      <c:catAx>
        <c:axId val="-2124757848"/>
        <c:scaling>
          <c:orientation val="minMax"/>
        </c:scaling>
        <c:delete val="1"/>
        <c:axPos val="b"/>
        <c:majorTickMark val="out"/>
        <c:minorTickMark val="none"/>
        <c:tickLblPos val="nextTo"/>
        <c:crossAx val="-2104050072"/>
        <c:crosses val="autoZero"/>
        <c:auto val="1"/>
        <c:lblAlgn val="ctr"/>
        <c:lblOffset val="100"/>
        <c:noMultiLvlLbl val="0"/>
      </c:catAx>
      <c:valAx>
        <c:axId val="-210405007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24757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red</c:v>
                </c:pt>
                <c:pt idx="1">
                  <c:v>green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2.0</c:v>
                </c:pt>
                <c:pt idx="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293240"/>
        <c:axId val="-2142094056"/>
      </c:barChart>
      <c:catAx>
        <c:axId val="-2104293240"/>
        <c:scaling>
          <c:orientation val="minMax"/>
        </c:scaling>
        <c:delete val="1"/>
        <c:axPos val="b"/>
        <c:majorTickMark val="out"/>
        <c:minorTickMark val="none"/>
        <c:tickLblPos val="nextTo"/>
        <c:crossAx val="-2142094056"/>
        <c:crosses val="autoZero"/>
        <c:auto val="1"/>
        <c:lblAlgn val="ctr"/>
        <c:lblOffset val="100"/>
        <c:noMultiLvlLbl val="0"/>
      </c:catAx>
      <c:valAx>
        <c:axId val="-214209405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04293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1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total agreement</c:v>
                </c:pt>
                <c:pt idx="1">
                  <c:v>All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42.69</c:v>
                </c:pt>
                <c:pt idx="1">
                  <c:v>57.31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2"/>
            <c:bubble3D val="0"/>
            <c:spPr>
              <a:solidFill>
                <a:srgbClr val="9BBB59"/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Correct Agreement</c:v>
                </c:pt>
                <c:pt idx="1">
                  <c:v>incorrect Areement</c:v>
                </c:pt>
                <c:pt idx="2">
                  <c:v>All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35.85</c:v>
                </c:pt>
                <c:pt idx="1">
                  <c:v>7.11</c:v>
                </c:pt>
                <c:pt idx="2">
                  <c:v>57.31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F0683-3CC7-F54A-AD44-5E8B2A383287}" type="datetimeFigureOut">
              <a:rPr lang="en-US" smtClean="0"/>
              <a:t>9/13/14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36C-C9B6-5C4E-A524-55A87AE01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9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4A487-F1DE-9A4A-96FB-B270D841E3C2}" type="datetimeFigureOut">
              <a:rPr lang="en-US" smtClean="0"/>
              <a:t>9/13/14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6D6B5-433D-A14A-BB01-B54420233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90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</a:t>
            </a:r>
            <a:r>
              <a:rPr lang="en-US" baseline="0" dirty="0" smtClean="0"/>
              <a:t> set of classes, and an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0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 of “Image Classification” is to tell whether</a:t>
            </a:r>
            <a:r>
              <a:rPr lang="en-US" baseline="0" dirty="0" smtClean="0"/>
              <a:t> an object belonging to each of the classes is present 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7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could be multiple objects in the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could be multiple objects in the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center of the clustering is</a:t>
            </a:r>
            <a:r>
              <a:rPr lang="en-US" baseline="0" dirty="0" smtClean="0"/>
              <a:t> the vocabulary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coding</a:t>
            </a:r>
            <a:r>
              <a:rPr lang="en-US" baseline="0" dirty="0" smtClean="0"/>
              <a:t> is the main difference of vocabulary based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79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need to specify the location of the object in</a:t>
            </a:r>
            <a:r>
              <a:rPr lang="en-US" baseline="0" dirty="0" smtClean="0"/>
              <a:t>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67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need to specify the location of the object in</a:t>
            </a:r>
            <a:r>
              <a:rPr lang="en-US" baseline="0" dirty="0" smtClean="0"/>
              <a:t>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6D6B5-433D-A14A-BB01-B54420233B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6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9214-797B-DE47-BF9A-D7846F79B2A0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4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7E47-D9F4-064D-A001-B00B7FDAB90D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7CDAA-7D3F-5E44-9B7B-2C53EB8E93AC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1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6A93-DADF-6641-A9E0-E1A55B4048E6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1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73DE-FE42-B54C-B2E8-6BBB703B72AB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1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2667-D157-6F43-A82F-36CA89D217B9}" type="datetime1">
              <a:rPr lang="en-US" smtClean="0"/>
              <a:t>9/13/14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8CC4-33F5-744C-894C-A8674FC0979E}" type="datetime1">
              <a:rPr lang="en-US" smtClean="0"/>
              <a:t>9/13/14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D008-9D92-E64F-9150-74B8E05564EA}" type="datetime1">
              <a:rPr lang="en-US" smtClean="0"/>
              <a:t>9/13/14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8127-66A7-C549-97A3-4F01CBB2EE0A}" type="datetime1">
              <a:rPr lang="en-US" smtClean="0"/>
              <a:t>9/13/14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E6EC-56F8-B74C-B1F7-D0B8E311B04E}" type="datetime1">
              <a:rPr lang="en-US" smtClean="0"/>
              <a:t>9/13/14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3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64BB-C02F-A242-ADF3-A17AC281FB7E}" type="datetime1">
              <a:rPr lang="en-US" smtClean="0"/>
              <a:t>9/13/14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0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EA9-F34A-6D43-AC20-7D6A4BC7BB4D}" type="datetime1">
              <a:rPr lang="en-US" smtClean="0"/>
              <a:t>9/13/14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C7C7CC"/>
                </a:solidFill>
                <a:latin typeface="Signika"/>
                <a:cs typeface="Signika"/>
              </a:defRPr>
            </a:lvl1pPr>
          </a:lstStyle>
          <a:p>
            <a:r>
              <a:rPr lang="en-US" dirty="0" smtClean="0"/>
              <a:t>Image Processing Lab - Sharif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33E6-5FFB-0743-9DBB-88C18434A1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0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94442"/>
          </a:solidFill>
          <a:latin typeface="Signika"/>
          <a:ea typeface="+mj-ea"/>
          <a:cs typeface="Signik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ignika"/>
          <a:ea typeface="+mn-ea"/>
          <a:cs typeface="Signik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ignika"/>
          <a:ea typeface="+mn-ea"/>
          <a:cs typeface="Signik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ignika"/>
          <a:ea typeface="+mn-ea"/>
          <a:cs typeface="Signik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ignika"/>
          <a:ea typeface="+mn-ea"/>
          <a:cs typeface="Signik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ignika"/>
          <a:ea typeface="+mn-ea"/>
          <a:cs typeface="Signik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Fine</a:t>
            </a:r>
            <a:r>
              <a:rPr lang="en-US" sz="4000" dirty="0" smtClean="0"/>
              <a:t>-grained Image Classification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venir Next Condensed Regular"/>
                <a:cs typeface="Avenir Next Condensed Regular"/>
              </a:rPr>
              <a:t>Yasser </a:t>
            </a:r>
            <a:r>
              <a:rPr lang="en-US" dirty="0" smtClean="0">
                <a:solidFill>
                  <a:srgbClr val="000000"/>
                </a:solidFill>
                <a:latin typeface="Avenir Next Condensed Regular"/>
                <a:cs typeface="Avenir Next Condensed Regular"/>
              </a:rPr>
              <a:t>Souri</a:t>
            </a:r>
            <a:endParaRPr lang="en-US" dirty="0">
              <a:solidFill>
                <a:srgbClr val="000000"/>
              </a:solidFill>
              <a:latin typeface="Avenir Next Condensed Regular"/>
              <a:cs typeface="Avenir Next Condensed Regular"/>
            </a:endParaRPr>
          </a:p>
          <a:p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venir Next Condensed Regular"/>
              <a:cs typeface="Avenir Next Condensed Regular"/>
            </a:endParaRP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Supervisor: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Prof.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Shohreh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Kasaei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venir Next Condensed Regular"/>
              <a:cs typeface="Avenir Next Condensed Regular"/>
            </a:endParaRPr>
          </a:p>
          <a:p>
            <a:endParaRPr lang="en-US" sz="1400" b="1" dirty="0">
              <a:solidFill>
                <a:srgbClr val="787878"/>
              </a:solidFill>
              <a:latin typeface="Signika"/>
              <a:cs typeface="Signika"/>
            </a:endParaRPr>
          </a:p>
          <a:p>
            <a:r>
              <a:rPr lang="en-US" sz="1400" b="1" dirty="0" smtClean="0">
                <a:solidFill>
                  <a:srgbClr val="787878"/>
                </a:solidFill>
                <a:latin typeface="Signika"/>
                <a:cs typeface="Signika"/>
              </a:rPr>
              <a:t>Image Processing Lab</a:t>
            </a:r>
          </a:p>
          <a:p>
            <a:r>
              <a:rPr lang="en-US" sz="1400" b="1" dirty="0" smtClean="0">
                <a:solidFill>
                  <a:srgbClr val="787878"/>
                </a:solidFill>
                <a:latin typeface="Signika"/>
                <a:cs typeface="Signika"/>
              </a:rPr>
              <a:t>Computer Engineering Department</a:t>
            </a:r>
          </a:p>
          <a:p>
            <a:r>
              <a:rPr lang="en-US" sz="1400" b="1" dirty="0" smtClean="0">
                <a:solidFill>
                  <a:srgbClr val="787878"/>
                </a:solidFill>
                <a:latin typeface="Signika"/>
                <a:cs typeface="Signika"/>
              </a:rPr>
              <a:t>Sharif University of Technology</a:t>
            </a:r>
          </a:p>
        </p:txBody>
      </p:sp>
      <p:pic>
        <p:nvPicPr>
          <p:cNvPr id="4" name="Picture 3" descr="shari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" y="5761375"/>
            <a:ext cx="1044249" cy="1044249"/>
          </a:xfrm>
          <a:prstGeom prst="rect">
            <a:avLst/>
          </a:prstGeom>
        </p:spPr>
      </p:pic>
      <p:pic>
        <p:nvPicPr>
          <p:cNvPr id="5" name="Picture 4" descr="ITN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8" y="1268001"/>
            <a:ext cx="1123304" cy="283233"/>
          </a:xfrm>
          <a:prstGeom prst="rect">
            <a:avLst/>
          </a:prstGeom>
        </p:spPr>
      </p:pic>
      <p:pic>
        <p:nvPicPr>
          <p:cNvPr id="6" name="Picture 5" descr="ip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57" y="5761375"/>
            <a:ext cx="1020327" cy="10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Classification</a:t>
            </a:r>
            <a:br>
              <a:rPr lang="en-US" dirty="0" smtClean="0"/>
            </a:br>
            <a:r>
              <a:rPr lang="en-US" dirty="0" smtClean="0"/>
              <a:t>Training/Testing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Given</a:t>
            </a:r>
          </a:p>
          <a:p>
            <a:pPr lvl="1"/>
            <a:r>
              <a:rPr lang="en-US" sz="2000" b="1" dirty="0" smtClean="0">
                <a:solidFill>
                  <a:srgbClr val="008000"/>
                </a:solidFill>
              </a:rPr>
              <a:t>Positive</a:t>
            </a:r>
            <a:r>
              <a:rPr lang="en-US" sz="2000" b="1" dirty="0" smtClean="0"/>
              <a:t> training images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787878"/>
                </a:solidFill>
              </a:rPr>
              <a:t>containing an object class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Negative</a:t>
            </a:r>
            <a:r>
              <a:rPr lang="en-US" sz="2000" b="1" dirty="0" smtClean="0"/>
              <a:t> training images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787878"/>
                </a:solidFill>
              </a:rPr>
              <a:t>not containing that object class</a:t>
            </a:r>
            <a:endParaRPr lang="en-US" dirty="0" smtClean="0">
              <a:solidFill>
                <a:srgbClr val="787878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000" b="1" dirty="0" smtClean="0"/>
              <a:t>Classify a test image </a:t>
            </a:r>
            <a:r>
              <a:rPr lang="en-US" sz="2000" dirty="0" smtClean="0">
                <a:solidFill>
                  <a:srgbClr val="787878"/>
                </a:solidFill>
              </a:rPr>
              <a:t>whether it contains  the object class</a:t>
            </a:r>
          </a:p>
        </p:txBody>
      </p:sp>
      <p:pic>
        <p:nvPicPr>
          <p:cNvPr id="7" name="Picture 6" descr="keyboard_positi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26" y="2529849"/>
            <a:ext cx="3877949" cy="969486"/>
          </a:xfrm>
          <a:prstGeom prst="rect">
            <a:avLst/>
          </a:prstGeom>
        </p:spPr>
      </p:pic>
      <p:pic>
        <p:nvPicPr>
          <p:cNvPr id="8" name="Picture 7" descr="keyboard_nega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26" y="3906753"/>
            <a:ext cx="3877949" cy="969486"/>
          </a:xfrm>
          <a:prstGeom prst="rect">
            <a:avLst/>
          </a:prstGeom>
        </p:spPr>
      </p:pic>
      <p:pic>
        <p:nvPicPr>
          <p:cNvPr id="9" name="Picture 8" descr="keyboard_q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8" y="5296659"/>
            <a:ext cx="2006585" cy="15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Vocabulary Based Methods</a:t>
            </a:r>
          </a:p>
          <a:p>
            <a:r>
              <a:rPr lang="en-US" dirty="0" smtClean="0"/>
              <a:t>Deep Learning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the </a:t>
            </a:r>
            <a:r>
              <a:rPr lang="en-US" b="1" dirty="0" smtClean="0"/>
              <a:t>Vocabulary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36082" y="2298937"/>
            <a:ext cx="2135754" cy="1930398"/>
            <a:chOff x="414953" y="450336"/>
            <a:chExt cx="2135754" cy="2123437"/>
          </a:xfrm>
        </p:grpSpPr>
        <p:pic>
          <p:nvPicPr>
            <p:cNvPr id="8" name="Picture 7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53" y="450336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006_000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31" y="626027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 descr="024_0016.jp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07" y="773773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/>
            <p:cNvSpPr/>
            <p:nvPr/>
          </p:nvSpPr>
          <p:spPr>
            <a:xfrm>
              <a:off x="1299247" y="1240946"/>
              <a:ext cx="452547" cy="1897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 rot="2214599">
              <a:off x="1274564" y="1843703"/>
              <a:ext cx="602340" cy="2526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rot="4188445">
              <a:off x="896923" y="1599603"/>
              <a:ext cx="452547" cy="1568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859321" y="1315102"/>
              <a:ext cx="191923" cy="4922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7783213">
              <a:off x="1203481" y="1495539"/>
              <a:ext cx="452547" cy="1897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9997812">
              <a:off x="1178798" y="2098296"/>
              <a:ext cx="602340" cy="2526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4188445">
              <a:off x="815755" y="1095048"/>
              <a:ext cx="452547" cy="1568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778153" y="810547"/>
              <a:ext cx="191923" cy="4922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810132" y="2903983"/>
            <a:ext cx="3677575" cy="909738"/>
            <a:chOff x="3810132" y="2903983"/>
            <a:chExt cx="3677575" cy="90973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810132" y="3494943"/>
              <a:ext cx="70071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4683894" y="2903983"/>
              <a:ext cx="2803813" cy="909738"/>
              <a:chOff x="4683894" y="1187496"/>
              <a:chExt cx="2803813" cy="1000712"/>
            </a:xfrm>
          </p:grpSpPr>
          <p:grpSp>
            <p:nvGrpSpPr>
              <p:cNvPr id="21" name="Group 6"/>
              <p:cNvGrpSpPr>
                <a:grpSpLocks/>
              </p:cNvGrpSpPr>
              <p:nvPr/>
            </p:nvGrpSpPr>
            <p:grpSpPr bwMode="auto">
              <a:xfrm>
                <a:off x="4683894" y="1188083"/>
                <a:ext cx="555625" cy="1000125"/>
                <a:chOff x="2532" y="1542"/>
                <a:chExt cx="184" cy="332"/>
              </a:xfrm>
            </p:grpSpPr>
            <p:sp>
              <p:nvSpPr>
                <p:cNvPr id="37" name="AutoShape 7"/>
                <p:cNvSpPr>
                  <a:spLocks noChangeArrowheads="1"/>
                </p:cNvSpPr>
                <p:nvPr/>
              </p:nvSpPr>
              <p:spPr bwMode="auto">
                <a:xfrm>
                  <a:off x="2532" y="1542"/>
                  <a:ext cx="184" cy="332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07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Line 9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55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51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8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"/>
              <p:cNvGrpSpPr>
                <a:grpSpLocks/>
              </p:cNvGrpSpPr>
              <p:nvPr/>
            </p:nvGrpSpPr>
            <p:grpSpPr bwMode="auto">
              <a:xfrm>
                <a:off x="5545176" y="1188083"/>
                <a:ext cx="555625" cy="1000125"/>
                <a:chOff x="2532" y="1542"/>
                <a:chExt cx="184" cy="332"/>
              </a:xfrm>
            </p:grpSpPr>
            <p:sp>
              <p:nvSpPr>
                <p:cNvPr id="31" name="AutoShape 7"/>
                <p:cNvSpPr>
                  <a:spLocks noChangeArrowheads="1"/>
                </p:cNvSpPr>
                <p:nvPr/>
              </p:nvSpPr>
              <p:spPr bwMode="auto">
                <a:xfrm>
                  <a:off x="2532" y="1542"/>
                  <a:ext cx="184" cy="332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07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9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55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51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8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6932082" y="1187496"/>
                <a:ext cx="555625" cy="1000125"/>
                <a:chOff x="2532" y="1542"/>
                <a:chExt cx="184" cy="332"/>
              </a:xfrm>
            </p:grpSpPr>
            <p:sp>
              <p:nvSpPr>
                <p:cNvPr id="25" name="AutoShape 7"/>
                <p:cNvSpPr>
                  <a:spLocks noChangeArrowheads="1"/>
                </p:cNvSpPr>
                <p:nvPr/>
              </p:nvSpPr>
              <p:spPr bwMode="auto">
                <a:xfrm>
                  <a:off x="2532" y="1542"/>
                  <a:ext cx="184" cy="332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07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9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55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51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8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Text Box 32"/>
              <p:cNvSpPr txBox="1">
                <a:spLocks noChangeArrowheads="1"/>
              </p:cNvSpPr>
              <p:nvPr/>
            </p:nvSpPr>
            <p:spPr bwMode="auto">
              <a:xfrm>
                <a:off x="6260018" y="1398427"/>
                <a:ext cx="467997" cy="5847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0099"/>
                    </a:solidFill>
                  </a:rPr>
                  <a:t>…</a:t>
                </a: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922648" y="3812061"/>
            <a:ext cx="2791864" cy="2431972"/>
            <a:chOff x="4922648" y="3812061"/>
            <a:chExt cx="2791864" cy="2431972"/>
          </a:xfrm>
        </p:grpSpPr>
        <p:sp>
          <p:nvSpPr>
            <p:cNvPr id="44" name="Freeform 43"/>
            <p:cNvSpPr/>
            <p:nvPr/>
          </p:nvSpPr>
          <p:spPr>
            <a:xfrm>
              <a:off x="6728014" y="3812061"/>
              <a:ext cx="729743" cy="1138505"/>
            </a:xfrm>
            <a:custGeom>
              <a:avLst/>
              <a:gdLst>
                <a:gd name="connsiteX0" fmla="*/ 496342 w 907238"/>
                <a:gd name="connsiteY0" fmla="*/ 0 h 1693514"/>
                <a:gd name="connsiteX1" fmla="*/ 890495 w 907238"/>
                <a:gd name="connsiteY1" fmla="*/ 686165 h 1693514"/>
                <a:gd name="connsiteX2" fmla="*/ 0 w 907238"/>
                <a:gd name="connsiteY2" fmla="*/ 1693514 h 1693514"/>
                <a:gd name="connsiteX0" fmla="*/ 496342 w 907238"/>
                <a:gd name="connsiteY0" fmla="*/ 0 h 1252356"/>
                <a:gd name="connsiteX1" fmla="*/ 890495 w 907238"/>
                <a:gd name="connsiteY1" fmla="*/ 245007 h 1252356"/>
                <a:gd name="connsiteX2" fmla="*/ 0 w 907238"/>
                <a:gd name="connsiteY2" fmla="*/ 1252356 h 1252356"/>
                <a:gd name="connsiteX0" fmla="*/ 496342 w 729743"/>
                <a:gd name="connsiteY0" fmla="*/ 0 h 1252356"/>
                <a:gd name="connsiteX1" fmla="*/ 689969 w 729743"/>
                <a:gd name="connsiteY1" fmla="*/ 877334 h 1252356"/>
                <a:gd name="connsiteX2" fmla="*/ 0 w 729743"/>
                <a:gd name="connsiteY2" fmla="*/ 1252356 h 125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9743" h="1252356">
                  <a:moveTo>
                    <a:pt x="496342" y="0"/>
                  </a:moveTo>
                  <a:cubicBezTo>
                    <a:pt x="734780" y="201956"/>
                    <a:pt x="772693" y="595082"/>
                    <a:pt x="689969" y="877334"/>
                  </a:cubicBezTo>
                  <a:cubicBezTo>
                    <a:pt x="607245" y="1159586"/>
                    <a:pt x="0" y="1252356"/>
                    <a:pt x="0" y="1252356"/>
                  </a:cubicBezTo>
                </a:path>
              </a:pathLst>
            </a:custGeom>
            <a:ln>
              <a:prstDash val="dash"/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744949" y="3839459"/>
              <a:ext cx="1372743" cy="1903650"/>
            </a:xfrm>
            <a:custGeom>
              <a:avLst/>
              <a:gdLst>
                <a:gd name="connsiteX0" fmla="*/ 95635 w 1526267"/>
                <a:gd name="connsiteY0" fmla="*/ 0 h 2671663"/>
                <a:gd name="connsiteX1" fmla="*/ 110234 w 1526267"/>
                <a:gd name="connsiteY1" fmla="*/ 350382 h 2671663"/>
                <a:gd name="connsiteX2" fmla="*/ 1205105 w 1526267"/>
                <a:gd name="connsiteY2" fmla="*/ 496374 h 2671663"/>
                <a:gd name="connsiteX3" fmla="*/ 1526267 w 1526267"/>
                <a:gd name="connsiteY3" fmla="*/ 2671663 h 2671663"/>
                <a:gd name="connsiteX0" fmla="*/ 104946 w 1539698"/>
                <a:gd name="connsiteY0" fmla="*/ 0 h 2671663"/>
                <a:gd name="connsiteX1" fmla="*/ 119545 w 1539698"/>
                <a:gd name="connsiteY1" fmla="*/ 350382 h 2671663"/>
                <a:gd name="connsiteX2" fmla="*/ 1348100 w 1539698"/>
                <a:gd name="connsiteY2" fmla="*/ 838021 h 2671663"/>
                <a:gd name="connsiteX3" fmla="*/ 1535578 w 1539698"/>
                <a:gd name="connsiteY3" fmla="*/ 2671663 h 2671663"/>
                <a:gd name="connsiteX0" fmla="*/ 45502 w 1480254"/>
                <a:gd name="connsiteY0" fmla="*/ 0 h 2671663"/>
                <a:gd name="connsiteX1" fmla="*/ 193786 w 1480254"/>
                <a:gd name="connsiteY1" fmla="*/ 811605 h 2671663"/>
                <a:gd name="connsiteX2" fmla="*/ 1288656 w 1480254"/>
                <a:gd name="connsiteY2" fmla="*/ 838021 h 2671663"/>
                <a:gd name="connsiteX3" fmla="*/ 1476134 w 1480254"/>
                <a:gd name="connsiteY3" fmla="*/ 2671663 h 2671663"/>
                <a:gd name="connsiteX0" fmla="*/ 65651 w 1433561"/>
                <a:gd name="connsiteY0" fmla="*/ 0 h 2466675"/>
                <a:gd name="connsiteX1" fmla="*/ 147093 w 1433561"/>
                <a:gd name="connsiteY1" fmla="*/ 606617 h 2466675"/>
                <a:gd name="connsiteX2" fmla="*/ 1241963 w 1433561"/>
                <a:gd name="connsiteY2" fmla="*/ 633033 h 2466675"/>
                <a:gd name="connsiteX3" fmla="*/ 1429441 w 1433561"/>
                <a:gd name="connsiteY3" fmla="*/ 2466675 h 2466675"/>
                <a:gd name="connsiteX0" fmla="*/ 65651 w 1372743"/>
                <a:gd name="connsiteY0" fmla="*/ 0 h 2432510"/>
                <a:gd name="connsiteX1" fmla="*/ 147093 w 1372743"/>
                <a:gd name="connsiteY1" fmla="*/ 606617 h 2432510"/>
                <a:gd name="connsiteX2" fmla="*/ 1241963 w 1372743"/>
                <a:gd name="connsiteY2" fmla="*/ 633033 h 2432510"/>
                <a:gd name="connsiteX3" fmla="*/ 1322494 w 1372743"/>
                <a:gd name="connsiteY3" fmla="*/ 2432510 h 24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2743" h="2432510">
                  <a:moveTo>
                    <a:pt x="65651" y="0"/>
                  </a:moveTo>
                  <a:cubicBezTo>
                    <a:pt x="-19506" y="133826"/>
                    <a:pt x="-48959" y="501112"/>
                    <a:pt x="147093" y="606617"/>
                  </a:cubicBezTo>
                  <a:cubicBezTo>
                    <a:pt x="343145" y="712122"/>
                    <a:pt x="1005958" y="246153"/>
                    <a:pt x="1241963" y="633033"/>
                  </a:cubicBezTo>
                  <a:cubicBezTo>
                    <a:pt x="1477968" y="1019913"/>
                    <a:pt x="1322494" y="2432510"/>
                    <a:pt x="1322494" y="2432510"/>
                  </a:cubicBezTo>
                </a:path>
              </a:pathLst>
            </a:custGeom>
            <a:ln>
              <a:prstDash val="dash"/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922648" y="3872385"/>
              <a:ext cx="609232" cy="2010552"/>
            </a:xfrm>
            <a:custGeom>
              <a:avLst/>
              <a:gdLst>
                <a:gd name="connsiteX0" fmla="*/ 23514 w 695035"/>
                <a:gd name="connsiteY0" fmla="*/ 0 h 2447357"/>
                <a:gd name="connsiteX1" fmla="*/ 81907 w 695035"/>
                <a:gd name="connsiteY1" fmla="*/ 2248285 h 2447357"/>
                <a:gd name="connsiteX2" fmla="*/ 695035 w 695035"/>
                <a:gd name="connsiteY2" fmla="*/ 2335881 h 2447357"/>
                <a:gd name="connsiteX3" fmla="*/ 695035 w 695035"/>
                <a:gd name="connsiteY3" fmla="*/ 2335881 h 2447357"/>
                <a:gd name="connsiteX4" fmla="*/ 695035 w 695035"/>
                <a:gd name="connsiteY4" fmla="*/ 2335881 h 2447357"/>
                <a:gd name="connsiteX0" fmla="*/ 23514 w 695035"/>
                <a:gd name="connsiteY0" fmla="*/ 0 h 2284473"/>
                <a:gd name="connsiteX1" fmla="*/ 81907 w 695035"/>
                <a:gd name="connsiteY1" fmla="*/ 2096387 h 2284473"/>
                <a:gd name="connsiteX2" fmla="*/ 695035 w 695035"/>
                <a:gd name="connsiteY2" fmla="*/ 2183983 h 2284473"/>
                <a:gd name="connsiteX3" fmla="*/ 695035 w 695035"/>
                <a:gd name="connsiteY3" fmla="*/ 2183983 h 2284473"/>
                <a:gd name="connsiteX4" fmla="*/ 695035 w 695035"/>
                <a:gd name="connsiteY4" fmla="*/ 2183983 h 228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035" h="2284473">
                  <a:moveTo>
                    <a:pt x="23514" y="0"/>
                  </a:moveTo>
                  <a:cubicBezTo>
                    <a:pt x="-3250" y="929486"/>
                    <a:pt x="-30013" y="1732390"/>
                    <a:pt x="81907" y="2096387"/>
                  </a:cubicBezTo>
                  <a:cubicBezTo>
                    <a:pt x="193827" y="2460384"/>
                    <a:pt x="695035" y="2183983"/>
                    <a:pt x="695035" y="2183983"/>
                  </a:cubicBezTo>
                  <a:lnTo>
                    <a:pt x="695035" y="2183983"/>
                  </a:lnTo>
                  <a:lnTo>
                    <a:pt x="695035" y="2183983"/>
                  </a:lnTo>
                </a:path>
              </a:pathLst>
            </a:custGeom>
            <a:ln>
              <a:prstDash val="dash"/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280269" y="4611238"/>
              <a:ext cx="2434243" cy="1632795"/>
              <a:chOff x="5275287" y="3909193"/>
              <a:chExt cx="2434243" cy="1796074"/>
            </a:xfrm>
          </p:grpSpPr>
          <p:sp>
            <p:nvSpPr>
              <p:cNvPr id="48" name="Line 9"/>
              <p:cNvSpPr>
                <a:spLocks noChangeShapeType="1"/>
              </p:cNvSpPr>
              <p:nvPr/>
            </p:nvSpPr>
            <p:spPr bwMode="auto">
              <a:xfrm flipV="1">
                <a:off x="5275287" y="3955842"/>
                <a:ext cx="0" cy="174625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0"/>
              <p:cNvSpPr>
                <a:spLocks noChangeShapeType="1"/>
              </p:cNvSpPr>
              <p:nvPr/>
            </p:nvSpPr>
            <p:spPr bwMode="auto">
              <a:xfrm>
                <a:off x="5275287" y="5702092"/>
                <a:ext cx="2434243" cy="317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11"/>
              <p:cNvSpPr>
                <a:spLocks noChangeShapeType="1"/>
              </p:cNvSpPr>
              <p:nvPr/>
            </p:nvSpPr>
            <p:spPr bwMode="auto">
              <a:xfrm flipV="1">
                <a:off x="5275287" y="4946441"/>
                <a:ext cx="1676400" cy="755649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12"/>
              <p:cNvSpPr>
                <a:spLocks noChangeAspect="1" noChangeArrowheads="1"/>
              </p:cNvSpPr>
              <p:nvPr/>
            </p:nvSpPr>
            <p:spPr bwMode="auto">
              <a:xfrm>
                <a:off x="5832054" y="4739234"/>
                <a:ext cx="173037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13"/>
              <p:cNvSpPr>
                <a:spLocks noChangeAspect="1" noChangeArrowheads="1"/>
              </p:cNvSpPr>
              <p:nvPr/>
            </p:nvSpPr>
            <p:spPr bwMode="auto">
              <a:xfrm>
                <a:off x="5984454" y="4891634"/>
                <a:ext cx="173037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14"/>
              <p:cNvSpPr>
                <a:spLocks noChangeAspect="1" noChangeArrowheads="1"/>
              </p:cNvSpPr>
              <p:nvPr/>
            </p:nvSpPr>
            <p:spPr bwMode="auto">
              <a:xfrm>
                <a:off x="5490741" y="4742409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15"/>
              <p:cNvSpPr>
                <a:spLocks noChangeAspect="1" noChangeArrowheads="1"/>
              </p:cNvSpPr>
              <p:nvPr/>
            </p:nvSpPr>
            <p:spPr bwMode="auto">
              <a:xfrm>
                <a:off x="5795541" y="5123409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16"/>
              <p:cNvSpPr>
                <a:spLocks noChangeAspect="1" noChangeArrowheads="1"/>
              </p:cNvSpPr>
              <p:nvPr/>
            </p:nvSpPr>
            <p:spPr bwMode="auto">
              <a:xfrm>
                <a:off x="5566941" y="5047209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7"/>
              <p:cNvSpPr>
                <a:spLocks noChangeAspect="1" noChangeArrowheads="1"/>
              </p:cNvSpPr>
              <p:nvPr/>
            </p:nvSpPr>
            <p:spPr bwMode="auto">
              <a:xfrm>
                <a:off x="6497391" y="3909193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18"/>
              <p:cNvSpPr>
                <a:spLocks noChangeAspect="1" noChangeArrowheads="1"/>
              </p:cNvSpPr>
              <p:nvPr/>
            </p:nvSpPr>
            <p:spPr bwMode="auto">
              <a:xfrm>
                <a:off x="6421191" y="4518793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19"/>
              <p:cNvSpPr>
                <a:spLocks noChangeAspect="1" noChangeArrowheads="1"/>
              </p:cNvSpPr>
              <p:nvPr/>
            </p:nvSpPr>
            <p:spPr bwMode="auto">
              <a:xfrm>
                <a:off x="6192591" y="4213993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0"/>
              <p:cNvSpPr>
                <a:spLocks noChangeAspect="1" noChangeArrowheads="1"/>
              </p:cNvSpPr>
              <p:nvPr/>
            </p:nvSpPr>
            <p:spPr bwMode="auto">
              <a:xfrm>
                <a:off x="6497391" y="4213993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1"/>
              <p:cNvSpPr>
                <a:spLocks noChangeAspect="1" noChangeArrowheads="1"/>
              </p:cNvSpPr>
              <p:nvPr/>
            </p:nvSpPr>
            <p:spPr bwMode="auto">
              <a:xfrm>
                <a:off x="5694903" y="4901159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2"/>
              <p:cNvSpPr>
                <a:spLocks noChangeAspect="1" noChangeArrowheads="1"/>
              </p:cNvSpPr>
              <p:nvPr/>
            </p:nvSpPr>
            <p:spPr bwMode="auto">
              <a:xfrm>
                <a:off x="5643141" y="4437609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3"/>
              <p:cNvSpPr>
                <a:spLocks noChangeAspect="1" noChangeArrowheads="1"/>
              </p:cNvSpPr>
              <p:nvPr/>
            </p:nvSpPr>
            <p:spPr bwMode="auto">
              <a:xfrm>
                <a:off x="7364787" y="5204240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spect="1" noChangeArrowheads="1"/>
              </p:cNvSpPr>
              <p:nvPr/>
            </p:nvSpPr>
            <p:spPr bwMode="auto">
              <a:xfrm>
                <a:off x="7212387" y="4975640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spect="1" noChangeArrowheads="1"/>
              </p:cNvSpPr>
              <p:nvPr/>
            </p:nvSpPr>
            <p:spPr bwMode="auto">
              <a:xfrm>
                <a:off x="6983787" y="5204240"/>
                <a:ext cx="173038" cy="15875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81855" y="4499145"/>
            <a:ext cx="3599153" cy="1758255"/>
            <a:chOff x="1281855" y="4499145"/>
            <a:chExt cx="3599153" cy="175825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4140691" y="5783717"/>
              <a:ext cx="7403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281855" y="4499145"/>
              <a:ext cx="2434243" cy="1758255"/>
              <a:chOff x="1281855" y="3448736"/>
              <a:chExt cx="2434243" cy="1934081"/>
            </a:xfrm>
          </p:grpSpPr>
          <p:sp>
            <p:nvSpPr>
              <p:cNvPr id="69" name="Line 9"/>
              <p:cNvSpPr>
                <a:spLocks noChangeShapeType="1"/>
              </p:cNvSpPr>
              <p:nvPr/>
            </p:nvSpPr>
            <p:spPr bwMode="auto">
              <a:xfrm flipV="1">
                <a:off x="1281855" y="3633392"/>
                <a:ext cx="0" cy="174625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10"/>
              <p:cNvSpPr>
                <a:spLocks noChangeShapeType="1"/>
              </p:cNvSpPr>
              <p:nvPr/>
            </p:nvSpPr>
            <p:spPr bwMode="auto">
              <a:xfrm>
                <a:off x="1281855" y="5379642"/>
                <a:ext cx="2434243" cy="317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11"/>
              <p:cNvSpPr>
                <a:spLocks noChangeShapeType="1"/>
              </p:cNvSpPr>
              <p:nvPr/>
            </p:nvSpPr>
            <p:spPr bwMode="auto">
              <a:xfrm flipV="1">
                <a:off x="1281855" y="4623991"/>
                <a:ext cx="1676400" cy="755649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Oval 12"/>
              <p:cNvSpPr>
                <a:spLocks noChangeAspect="1" noChangeArrowheads="1"/>
              </p:cNvSpPr>
              <p:nvPr/>
            </p:nvSpPr>
            <p:spPr bwMode="auto">
              <a:xfrm>
                <a:off x="1838622" y="4416784"/>
                <a:ext cx="173037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Oval 13"/>
              <p:cNvSpPr>
                <a:spLocks noChangeAspect="1" noChangeArrowheads="1"/>
              </p:cNvSpPr>
              <p:nvPr/>
            </p:nvSpPr>
            <p:spPr bwMode="auto">
              <a:xfrm>
                <a:off x="1991022" y="4569184"/>
                <a:ext cx="173037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Oval 14"/>
              <p:cNvSpPr>
                <a:spLocks noChangeAspect="1" noChangeArrowheads="1"/>
              </p:cNvSpPr>
              <p:nvPr/>
            </p:nvSpPr>
            <p:spPr bwMode="auto">
              <a:xfrm>
                <a:off x="1497309" y="4419959"/>
                <a:ext cx="173038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Oval 15"/>
              <p:cNvSpPr>
                <a:spLocks noChangeAspect="1" noChangeArrowheads="1"/>
              </p:cNvSpPr>
              <p:nvPr/>
            </p:nvSpPr>
            <p:spPr bwMode="auto">
              <a:xfrm>
                <a:off x="1802109" y="4800959"/>
                <a:ext cx="173038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Oval 16"/>
              <p:cNvSpPr>
                <a:spLocks noChangeAspect="1" noChangeArrowheads="1"/>
              </p:cNvSpPr>
              <p:nvPr/>
            </p:nvSpPr>
            <p:spPr bwMode="auto">
              <a:xfrm>
                <a:off x="1573509" y="4724759"/>
                <a:ext cx="173038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Oval 17"/>
              <p:cNvSpPr>
                <a:spLocks noChangeAspect="1" noChangeArrowheads="1"/>
              </p:cNvSpPr>
              <p:nvPr/>
            </p:nvSpPr>
            <p:spPr bwMode="auto">
              <a:xfrm>
                <a:off x="2503959" y="3586743"/>
                <a:ext cx="173038" cy="158750"/>
              </a:xfrm>
              <a:prstGeom prst="ellipse">
                <a:avLst/>
              </a:prstGeom>
              <a:solidFill>
                <a:srgbClr val="008000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Oval 18"/>
              <p:cNvSpPr>
                <a:spLocks noChangeAspect="1" noChangeArrowheads="1"/>
              </p:cNvSpPr>
              <p:nvPr/>
            </p:nvSpPr>
            <p:spPr bwMode="auto">
              <a:xfrm>
                <a:off x="2427759" y="4196343"/>
                <a:ext cx="173038" cy="158750"/>
              </a:xfrm>
              <a:prstGeom prst="ellipse">
                <a:avLst/>
              </a:prstGeom>
              <a:solidFill>
                <a:srgbClr val="008000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Oval 19"/>
              <p:cNvSpPr>
                <a:spLocks noChangeAspect="1" noChangeArrowheads="1"/>
              </p:cNvSpPr>
              <p:nvPr/>
            </p:nvSpPr>
            <p:spPr bwMode="auto">
              <a:xfrm>
                <a:off x="2199159" y="3891543"/>
                <a:ext cx="173038" cy="158750"/>
              </a:xfrm>
              <a:prstGeom prst="ellipse">
                <a:avLst/>
              </a:prstGeom>
              <a:solidFill>
                <a:srgbClr val="008000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Oval 20"/>
              <p:cNvSpPr>
                <a:spLocks noChangeAspect="1" noChangeArrowheads="1"/>
              </p:cNvSpPr>
              <p:nvPr/>
            </p:nvSpPr>
            <p:spPr bwMode="auto">
              <a:xfrm>
                <a:off x="2503959" y="3891543"/>
                <a:ext cx="173038" cy="158750"/>
              </a:xfrm>
              <a:prstGeom prst="ellipse">
                <a:avLst/>
              </a:prstGeom>
              <a:solidFill>
                <a:srgbClr val="008000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Oval 21"/>
              <p:cNvSpPr>
                <a:spLocks noChangeAspect="1" noChangeArrowheads="1"/>
              </p:cNvSpPr>
              <p:nvPr/>
            </p:nvSpPr>
            <p:spPr bwMode="auto">
              <a:xfrm>
                <a:off x="1701471" y="4578709"/>
                <a:ext cx="173038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22"/>
              <p:cNvSpPr>
                <a:spLocks noChangeAspect="1" noChangeArrowheads="1"/>
              </p:cNvSpPr>
              <p:nvPr/>
            </p:nvSpPr>
            <p:spPr bwMode="auto">
              <a:xfrm>
                <a:off x="1649709" y="4115159"/>
                <a:ext cx="173038" cy="158750"/>
              </a:xfrm>
              <a:prstGeom prst="ellipse">
                <a:avLst/>
              </a:prstGeom>
              <a:solidFill>
                <a:srgbClr val="0000FF">
                  <a:alpha val="19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Oval 23"/>
              <p:cNvSpPr>
                <a:spLocks noChangeAspect="1" noChangeArrowheads="1"/>
              </p:cNvSpPr>
              <p:nvPr/>
            </p:nvSpPr>
            <p:spPr bwMode="auto">
              <a:xfrm>
                <a:off x="3371355" y="4881790"/>
                <a:ext cx="173038" cy="158750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4"/>
              <p:cNvSpPr>
                <a:spLocks noChangeAspect="1" noChangeArrowheads="1"/>
              </p:cNvSpPr>
              <p:nvPr/>
            </p:nvSpPr>
            <p:spPr bwMode="auto">
              <a:xfrm>
                <a:off x="3218955" y="4653190"/>
                <a:ext cx="173038" cy="158750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5"/>
              <p:cNvSpPr>
                <a:spLocks noChangeAspect="1" noChangeArrowheads="1"/>
              </p:cNvSpPr>
              <p:nvPr/>
            </p:nvSpPr>
            <p:spPr bwMode="auto">
              <a:xfrm>
                <a:off x="2990355" y="4881790"/>
                <a:ext cx="173038" cy="158750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0"/>
              <p:cNvSpPr>
                <a:spLocks noChangeAspect="1" noChangeArrowheads="1"/>
              </p:cNvSpPr>
              <p:nvPr/>
            </p:nvSpPr>
            <p:spPr bwMode="auto">
              <a:xfrm>
                <a:off x="2408193" y="3941750"/>
                <a:ext cx="173038" cy="158750"/>
              </a:xfrm>
              <a:prstGeom prst="ellipse">
                <a:avLst/>
              </a:prstGeom>
              <a:solidFill>
                <a:srgbClr val="008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4"/>
              <p:cNvSpPr>
                <a:spLocks noChangeAspect="1" noChangeArrowheads="1"/>
              </p:cNvSpPr>
              <p:nvPr/>
            </p:nvSpPr>
            <p:spPr bwMode="auto">
              <a:xfrm>
                <a:off x="3210777" y="4834788"/>
                <a:ext cx="173038" cy="1587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1"/>
              <p:cNvSpPr>
                <a:spLocks noChangeAspect="1" noChangeArrowheads="1"/>
              </p:cNvSpPr>
              <p:nvPr/>
            </p:nvSpPr>
            <p:spPr bwMode="auto">
              <a:xfrm>
                <a:off x="1737087" y="4570520"/>
                <a:ext cx="173038" cy="158750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2038763" y="3448736"/>
                <a:ext cx="824510" cy="984605"/>
              </a:xfrm>
              <a:custGeom>
                <a:avLst/>
                <a:gdLst>
                  <a:gd name="connsiteX0" fmla="*/ 304964 w 824510"/>
                  <a:gd name="connsiteY0" fmla="*/ 938537 h 984605"/>
                  <a:gd name="connsiteX1" fmla="*/ 4782 w 824510"/>
                  <a:gd name="connsiteY1" fmla="*/ 453628 h 984605"/>
                  <a:gd name="connsiteX2" fmla="*/ 558964 w 824510"/>
                  <a:gd name="connsiteY2" fmla="*/ 3355 h 984605"/>
                  <a:gd name="connsiteX3" fmla="*/ 824510 w 824510"/>
                  <a:gd name="connsiteY3" fmla="*/ 696082 h 984605"/>
                  <a:gd name="connsiteX4" fmla="*/ 558964 w 824510"/>
                  <a:gd name="connsiteY4" fmla="*/ 938537 h 984605"/>
                  <a:gd name="connsiteX5" fmla="*/ 304964 w 824510"/>
                  <a:gd name="connsiteY5" fmla="*/ 938537 h 984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4510" h="984605">
                    <a:moveTo>
                      <a:pt x="304964" y="938537"/>
                    </a:moveTo>
                    <a:cubicBezTo>
                      <a:pt x="212600" y="857719"/>
                      <a:pt x="-37551" y="609492"/>
                      <a:pt x="4782" y="453628"/>
                    </a:cubicBezTo>
                    <a:cubicBezTo>
                      <a:pt x="47115" y="297764"/>
                      <a:pt x="422343" y="-37054"/>
                      <a:pt x="558964" y="3355"/>
                    </a:cubicBezTo>
                    <a:cubicBezTo>
                      <a:pt x="695585" y="43764"/>
                      <a:pt x="824510" y="540218"/>
                      <a:pt x="824510" y="696082"/>
                    </a:cubicBezTo>
                    <a:cubicBezTo>
                      <a:pt x="824510" y="851946"/>
                      <a:pt x="649404" y="900052"/>
                      <a:pt x="558964" y="938537"/>
                    </a:cubicBezTo>
                    <a:cubicBezTo>
                      <a:pt x="468524" y="977022"/>
                      <a:pt x="397328" y="1019355"/>
                      <a:pt x="304964" y="938537"/>
                    </a:cubicBezTo>
                    <a:close/>
                  </a:path>
                </a:pathLst>
              </a:custGeom>
              <a:noFill/>
              <a:ln>
                <a:solidFill>
                  <a:srgbClr val="008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  <a:prstDash val="dash"/>
                  </a:ln>
                </a:endParaRP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2920629" y="4574187"/>
                <a:ext cx="695382" cy="577618"/>
              </a:xfrm>
              <a:custGeom>
                <a:avLst/>
                <a:gdLst>
                  <a:gd name="connsiteX0" fmla="*/ 304964 w 824510"/>
                  <a:gd name="connsiteY0" fmla="*/ 938537 h 984605"/>
                  <a:gd name="connsiteX1" fmla="*/ 4782 w 824510"/>
                  <a:gd name="connsiteY1" fmla="*/ 453628 h 984605"/>
                  <a:gd name="connsiteX2" fmla="*/ 558964 w 824510"/>
                  <a:gd name="connsiteY2" fmla="*/ 3355 h 984605"/>
                  <a:gd name="connsiteX3" fmla="*/ 824510 w 824510"/>
                  <a:gd name="connsiteY3" fmla="*/ 696082 h 984605"/>
                  <a:gd name="connsiteX4" fmla="*/ 558964 w 824510"/>
                  <a:gd name="connsiteY4" fmla="*/ 938537 h 984605"/>
                  <a:gd name="connsiteX5" fmla="*/ 304964 w 824510"/>
                  <a:gd name="connsiteY5" fmla="*/ 938537 h 984605"/>
                  <a:gd name="connsiteX0" fmla="*/ 303880 w 823426"/>
                  <a:gd name="connsiteY0" fmla="*/ 722472 h 768540"/>
                  <a:gd name="connsiteX1" fmla="*/ 3698 w 823426"/>
                  <a:gd name="connsiteY1" fmla="*/ 237563 h 768540"/>
                  <a:gd name="connsiteX2" fmla="*/ 523244 w 823426"/>
                  <a:gd name="connsiteY2" fmla="*/ 6653 h 768540"/>
                  <a:gd name="connsiteX3" fmla="*/ 823426 w 823426"/>
                  <a:gd name="connsiteY3" fmla="*/ 480017 h 768540"/>
                  <a:gd name="connsiteX4" fmla="*/ 557880 w 823426"/>
                  <a:gd name="connsiteY4" fmla="*/ 722472 h 768540"/>
                  <a:gd name="connsiteX5" fmla="*/ 303880 w 823426"/>
                  <a:gd name="connsiteY5" fmla="*/ 722472 h 768540"/>
                  <a:gd name="connsiteX0" fmla="*/ 348422 w 821786"/>
                  <a:gd name="connsiteY0" fmla="*/ 583225 h 724282"/>
                  <a:gd name="connsiteX1" fmla="*/ 2058 w 821786"/>
                  <a:gd name="connsiteY1" fmla="*/ 236862 h 724282"/>
                  <a:gd name="connsiteX2" fmla="*/ 521604 w 821786"/>
                  <a:gd name="connsiteY2" fmla="*/ 5952 h 724282"/>
                  <a:gd name="connsiteX3" fmla="*/ 821786 w 821786"/>
                  <a:gd name="connsiteY3" fmla="*/ 479316 h 724282"/>
                  <a:gd name="connsiteX4" fmla="*/ 556240 w 821786"/>
                  <a:gd name="connsiteY4" fmla="*/ 721771 h 724282"/>
                  <a:gd name="connsiteX5" fmla="*/ 348422 w 821786"/>
                  <a:gd name="connsiteY5" fmla="*/ 583225 h 724282"/>
                  <a:gd name="connsiteX0" fmla="*/ 348409 w 821773"/>
                  <a:gd name="connsiteY0" fmla="*/ 583225 h 602212"/>
                  <a:gd name="connsiteX1" fmla="*/ 2045 w 821773"/>
                  <a:gd name="connsiteY1" fmla="*/ 236862 h 602212"/>
                  <a:gd name="connsiteX2" fmla="*/ 521591 w 821773"/>
                  <a:gd name="connsiteY2" fmla="*/ 5952 h 602212"/>
                  <a:gd name="connsiteX3" fmla="*/ 821773 w 821773"/>
                  <a:gd name="connsiteY3" fmla="*/ 479316 h 602212"/>
                  <a:gd name="connsiteX4" fmla="*/ 544681 w 821773"/>
                  <a:gd name="connsiteY4" fmla="*/ 548589 h 602212"/>
                  <a:gd name="connsiteX5" fmla="*/ 348409 w 821773"/>
                  <a:gd name="connsiteY5" fmla="*/ 583225 h 602212"/>
                  <a:gd name="connsiteX0" fmla="*/ 302522 w 775886"/>
                  <a:gd name="connsiteY0" fmla="*/ 578215 h 588273"/>
                  <a:gd name="connsiteX1" fmla="*/ 2339 w 775886"/>
                  <a:gd name="connsiteY1" fmla="*/ 358852 h 588273"/>
                  <a:gd name="connsiteX2" fmla="*/ 475704 w 775886"/>
                  <a:gd name="connsiteY2" fmla="*/ 942 h 588273"/>
                  <a:gd name="connsiteX3" fmla="*/ 775886 w 775886"/>
                  <a:gd name="connsiteY3" fmla="*/ 474306 h 588273"/>
                  <a:gd name="connsiteX4" fmla="*/ 498794 w 775886"/>
                  <a:gd name="connsiteY4" fmla="*/ 543579 h 588273"/>
                  <a:gd name="connsiteX5" fmla="*/ 302522 w 775886"/>
                  <a:gd name="connsiteY5" fmla="*/ 578215 h 588273"/>
                  <a:gd name="connsiteX0" fmla="*/ 302522 w 695068"/>
                  <a:gd name="connsiteY0" fmla="*/ 577366 h 589363"/>
                  <a:gd name="connsiteX1" fmla="*/ 2339 w 695068"/>
                  <a:gd name="connsiteY1" fmla="*/ 358003 h 589363"/>
                  <a:gd name="connsiteX2" fmla="*/ 475704 w 695068"/>
                  <a:gd name="connsiteY2" fmla="*/ 93 h 589363"/>
                  <a:gd name="connsiteX3" fmla="*/ 695068 w 695068"/>
                  <a:gd name="connsiteY3" fmla="*/ 392639 h 589363"/>
                  <a:gd name="connsiteX4" fmla="*/ 498794 w 695068"/>
                  <a:gd name="connsiteY4" fmla="*/ 542730 h 589363"/>
                  <a:gd name="connsiteX5" fmla="*/ 302522 w 695068"/>
                  <a:gd name="connsiteY5" fmla="*/ 577366 h 589363"/>
                  <a:gd name="connsiteX0" fmla="*/ 302836 w 695382"/>
                  <a:gd name="connsiteY0" fmla="*/ 577366 h 577618"/>
                  <a:gd name="connsiteX1" fmla="*/ 2653 w 695382"/>
                  <a:gd name="connsiteY1" fmla="*/ 358003 h 577618"/>
                  <a:gd name="connsiteX2" fmla="*/ 476018 w 695382"/>
                  <a:gd name="connsiteY2" fmla="*/ 93 h 577618"/>
                  <a:gd name="connsiteX3" fmla="*/ 695382 w 695382"/>
                  <a:gd name="connsiteY3" fmla="*/ 392639 h 577618"/>
                  <a:gd name="connsiteX4" fmla="*/ 302836 w 695382"/>
                  <a:gd name="connsiteY4" fmla="*/ 577366 h 57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82" h="577618">
                    <a:moveTo>
                      <a:pt x="302836" y="577366"/>
                    </a:moveTo>
                    <a:cubicBezTo>
                      <a:pt x="187381" y="571593"/>
                      <a:pt x="-26211" y="454215"/>
                      <a:pt x="2653" y="358003"/>
                    </a:cubicBezTo>
                    <a:cubicBezTo>
                      <a:pt x="31517" y="261791"/>
                      <a:pt x="360563" y="-5680"/>
                      <a:pt x="476018" y="93"/>
                    </a:cubicBezTo>
                    <a:cubicBezTo>
                      <a:pt x="591473" y="5866"/>
                      <a:pt x="695382" y="236775"/>
                      <a:pt x="695382" y="392639"/>
                    </a:cubicBezTo>
                    <a:cubicBezTo>
                      <a:pt x="666518" y="488851"/>
                      <a:pt x="418291" y="583139"/>
                      <a:pt x="302836" y="577366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  <a:prstDash val="dash"/>
                  </a:ln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>
              <a:xfrm rot="20650245">
                <a:off x="1437173" y="4038484"/>
                <a:ext cx="750830" cy="1026315"/>
              </a:xfrm>
              <a:custGeom>
                <a:avLst/>
                <a:gdLst>
                  <a:gd name="connsiteX0" fmla="*/ 304964 w 824510"/>
                  <a:gd name="connsiteY0" fmla="*/ 938537 h 984605"/>
                  <a:gd name="connsiteX1" fmla="*/ 4782 w 824510"/>
                  <a:gd name="connsiteY1" fmla="*/ 453628 h 984605"/>
                  <a:gd name="connsiteX2" fmla="*/ 558964 w 824510"/>
                  <a:gd name="connsiteY2" fmla="*/ 3355 h 984605"/>
                  <a:gd name="connsiteX3" fmla="*/ 824510 w 824510"/>
                  <a:gd name="connsiteY3" fmla="*/ 696082 h 984605"/>
                  <a:gd name="connsiteX4" fmla="*/ 558964 w 824510"/>
                  <a:gd name="connsiteY4" fmla="*/ 938537 h 984605"/>
                  <a:gd name="connsiteX5" fmla="*/ 304964 w 824510"/>
                  <a:gd name="connsiteY5" fmla="*/ 938537 h 984605"/>
                  <a:gd name="connsiteX0" fmla="*/ 304964 w 830638"/>
                  <a:gd name="connsiteY0" fmla="*/ 936339 h 988783"/>
                  <a:gd name="connsiteX1" fmla="*/ 4782 w 830638"/>
                  <a:gd name="connsiteY1" fmla="*/ 451430 h 988783"/>
                  <a:gd name="connsiteX2" fmla="*/ 558964 w 830638"/>
                  <a:gd name="connsiteY2" fmla="*/ 1157 h 988783"/>
                  <a:gd name="connsiteX3" fmla="*/ 830638 w 830638"/>
                  <a:gd name="connsiteY3" fmla="*/ 587617 h 988783"/>
                  <a:gd name="connsiteX4" fmla="*/ 558964 w 830638"/>
                  <a:gd name="connsiteY4" fmla="*/ 936339 h 988783"/>
                  <a:gd name="connsiteX5" fmla="*/ 304964 w 830638"/>
                  <a:gd name="connsiteY5" fmla="*/ 936339 h 988783"/>
                  <a:gd name="connsiteX0" fmla="*/ 302215 w 827889"/>
                  <a:gd name="connsiteY0" fmla="*/ 975686 h 1028130"/>
                  <a:gd name="connsiteX1" fmla="*/ 2033 w 827889"/>
                  <a:gd name="connsiteY1" fmla="*/ 490777 h 1028130"/>
                  <a:gd name="connsiteX2" fmla="*/ 459395 w 827889"/>
                  <a:gd name="connsiteY2" fmla="*/ 1053 h 1028130"/>
                  <a:gd name="connsiteX3" fmla="*/ 827889 w 827889"/>
                  <a:gd name="connsiteY3" fmla="*/ 626964 h 1028130"/>
                  <a:gd name="connsiteX4" fmla="*/ 556215 w 827889"/>
                  <a:gd name="connsiteY4" fmla="*/ 975686 h 1028130"/>
                  <a:gd name="connsiteX5" fmla="*/ 302215 w 827889"/>
                  <a:gd name="connsiteY5" fmla="*/ 975686 h 1028130"/>
                  <a:gd name="connsiteX0" fmla="*/ 225156 w 750830"/>
                  <a:gd name="connsiteY0" fmla="*/ 975343 h 1026315"/>
                  <a:gd name="connsiteX1" fmla="*/ 2727 w 750830"/>
                  <a:gd name="connsiteY1" fmla="*/ 512479 h 1026315"/>
                  <a:gd name="connsiteX2" fmla="*/ 382336 w 750830"/>
                  <a:gd name="connsiteY2" fmla="*/ 710 h 1026315"/>
                  <a:gd name="connsiteX3" fmla="*/ 750830 w 750830"/>
                  <a:gd name="connsiteY3" fmla="*/ 626621 h 1026315"/>
                  <a:gd name="connsiteX4" fmla="*/ 479156 w 750830"/>
                  <a:gd name="connsiteY4" fmla="*/ 975343 h 1026315"/>
                  <a:gd name="connsiteX5" fmla="*/ 225156 w 750830"/>
                  <a:gd name="connsiteY5" fmla="*/ 975343 h 102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830" h="1026315">
                    <a:moveTo>
                      <a:pt x="225156" y="975343"/>
                    </a:moveTo>
                    <a:cubicBezTo>
                      <a:pt x="145751" y="898199"/>
                      <a:pt x="-23470" y="674918"/>
                      <a:pt x="2727" y="512479"/>
                    </a:cubicBezTo>
                    <a:cubicBezTo>
                      <a:pt x="28924" y="350040"/>
                      <a:pt x="257652" y="-18314"/>
                      <a:pt x="382336" y="710"/>
                    </a:cubicBezTo>
                    <a:cubicBezTo>
                      <a:pt x="507020" y="19734"/>
                      <a:pt x="750830" y="470757"/>
                      <a:pt x="750830" y="626621"/>
                    </a:cubicBezTo>
                    <a:cubicBezTo>
                      <a:pt x="750830" y="782485"/>
                      <a:pt x="566768" y="917223"/>
                      <a:pt x="479156" y="975343"/>
                    </a:cubicBezTo>
                    <a:cubicBezTo>
                      <a:pt x="391544" y="1033463"/>
                      <a:pt x="304561" y="1052487"/>
                      <a:pt x="225156" y="975343"/>
                    </a:cubicBezTo>
                    <a:close/>
                  </a:path>
                </a:pathLst>
              </a:custGeom>
              <a:noFill/>
              <a:ln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  <a:prstDash val="dash"/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52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024_001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1" y="3001824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isometricOffAxis2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4" name="Group 63"/>
          <p:cNvGrpSpPr/>
          <p:nvPr/>
        </p:nvGrpSpPr>
        <p:grpSpPr>
          <a:xfrm>
            <a:off x="1599704" y="2641824"/>
            <a:ext cx="2918709" cy="2806331"/>
            <a:chOff x="1599704" y="2641824"/>
            <a:chExt cx="2918709" cy="2806331"/>
          </a:xfrm>
        </p:grpSpPr>
        <p:grpSp>
          <p:nvGrpSpPr>
            <p:cNvPr id="8" name="Group 7"/>
            <p:cNvGrpSpPr/>
            <p:nvPr/>
          </p:nvGrpSpPr>
          <p:grpSpPr>
            <a:xfrm>
              <a:off x="2358413" y="2641824"/>
              <a:ext cx="2160000" cy="2160000"/>
              <a:chOff x="3290455" y="2216727"/>
              <a:chExt cx="2160000" cy="2160000"/>
            </a:xfrm>
            <a:scene3d>
              <a:camera prst="isometricOffAxis2Right"/>
              <a:lightRig rig="threePt" dir="t"/>
            </a:scene3d>
          </p:grpSpPr>
          <p:sp>
            <p:nvSpPr>
              <p:cNvPr id="9" name="Rectangle 8"/>
              <p:cNvSpPr/>
              <p:nvPr/>
            </p:nvSpPr>
            <p:spPr>
              <a:xfrm>
                <a:off x="3290455" y="2216727"/>
                <a:ext cx="2160000" cy="216000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452091" y="240145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927751" y="240145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414956" y="240145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909409" y="240145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54406" y="285402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30066" y="285402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417271" y="285402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911724" y="285402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465951" y="335046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41611" y="335046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428816" y="335046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923269" y="335046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68266" y="380303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943926" y="380303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431131" y="380303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25584" y="380303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ight Arrow 56"/>
            <p:cNvSpPr/>
            <p:nvPr/>
          </p:nvSpPr>
          <p:spPr>
            <a:xfrm>
              <a:off x="1869663" y="3706762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99704" y="4801824"/>
              <a:ext cx="1517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Signika"/>
                  <a:cs typeface="Signika"/>
                </a:rPr>
                <a:t>Feature Extraction</a:t>
              </a:r>
              <a:endParaRPr lang="en-US" b="1" dirty="0">
                <a:latin typeface="Signika"/>
                <a:cs typeface="Signika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3715" y="2641824"/>
            <a:ext cx="3022720" cy="2667831"/>
            <a:chOff x="3863715" y="2641824"/>
            <a:chExt cx="3022720" cy="2667831"/>
          </a:xfrm>
        </p:grpSpPr>
        <p:grpSp>
          <p:nvGrpSpPr>
            <p:cNvPr id="27" name="Group 26"/>
            <p:cNvGrpSpPr/>
            <p:nvPr/>
          </p:nvGrpSpPr>
          <p:grpSpPr>
            <a:xfrm>
              <a:off x="4726435" y="2641824"/>
              <a:ext cx="2160000" cy="2160000"/>
              <a:chOff x="3292770" y="279482"/>
              <a:chExt cx="2160000" cy="2160000"/>
            </a:xfrm>
            <a:scene3d>
              <a:camera prst="isometricOffAxis2Right"/>
              <a:lightRig rig="threePt" dir="t"/>
            </a:scene3d>
          </p:grpSpPr>
          <p:sp>
            <p:nvSpPr>
              <p:cNvPr id="28" name="Rectangle 27"/>
              <p:cNvSpPr/>
              <p:nvPr/>
            </p:nvSpPr>
            <p:spPr>
              <a:xfrm>
                <a:off x="3292770" y="279482"/>
                <a:ext cx="2160000" cy="2160000"/>
              </a:xfrm>
              <a:prstGeom prst="rect">
                <a:avLst/>
              </a:prstGeom>
              <a:solidFill>
                <a:srgbClr val="FFFFFF">
                  <a:alpha val="71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454406" y="46421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930066" y="46421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417271" y="46421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911724" y="46421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56721" y="91678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932381" y="91678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419586" y="91678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914039" y="916780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468266" y="141321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943926" y="141321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925584" y="141321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31131" y="141321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470581" y="186578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946241" y="186578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433446" y="186578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927899" y="1865785"/>
                <a:ext cx="357909" cy="35790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ight Arrow 57"/>
            <p:cNvSpPr/>
            <p:nvPr/>
          </p:nvSpPr>
          <p:spPr>
            <a:xfrm>
              <a:off x="4120839" y="3698746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3715" y="4940323"/>
              <a:ext cx="1517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Signika"/>
                  <a:cs typeface="Signika"/>
                </a:rPr>
                <a:t>Coding</a:t>
              </a:r>
              <a:endParaRPr lang="en-US" b="1" dirty="0">
                <a:latin typeface="Signika"/>
                <a:cs typeface="Signika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27726" y="3221762"/>
            <a:ext cx="2070445" cy="2087893"/>
            <a:chOff x="6127726" y="3221762"/>
            <a:chExt cx="2070445" cy="2087893"/>
          </a:xfrm>
        </p:grpSpPr>
        <p:grpSp>
          <p:nvGrpSpPr>
            <p:cNvPr id="50" name="Group 6"/>
            <p:cNvGrpSpPr>
              <a:grpSpLocks/>
            </p:cNvGrpSpPr>
            <p:nvPr/>
          </p:nvGrpSpPr>
          <p:grpSpPr bwMode="auto">
            <a:xfrm>
              <a:off x="7642546" y="3221762"/>
              <a:ext cx="555625" cy="1000125"/>
              <a:chOff x="2532" y="1542"/>
              <a:chExt cx="184" cy="332"/>
            </a:xfrm>
          </p:grpSpPr>
          <p:sp>
            <p:nvSpPr>
              <p:cNvPr id="51" name="AutoShape 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Line 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Line 1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1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Line 1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Right Arrow 58"/>
            <p:cNvSpPr/>
            <p:nvPr/>
          </p:nvSpPr>
          <p:spPr>
            <a:xfrm>
              <a:off x="6492327" y="3690730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27726" y="4940323"/>
              <a:ext cx="1517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Signika"/>
                  <a:cs typeface="Signika"/>
                </a:rPr>
                <a:t>Pooling</a:t>
              </a:r>
              <a:endParaRPr lang="en-US" b="1" dirty="0">
                <a:latin typeface="Signika"/>
                <a:cs typeface="Signika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10391" y="5601368"/>
            <a:ext cx="797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keypoint</a:t>
            </a:r>
            <a:r>
              <a:rPr lang="en-US" dirty="0" smtClean="0"/>
              <a:t> detection methods like </a:t>
            </a:r>
            <a:r>
              <a:rPr lang="en-US" b="1" dirty="0" smtClean="0"/>
              <a:t>Harris-Affine </a:t>
            </a:r>
            <a:r>
              <a:rPr lang="en-US" dirty="0" smtClean="0"/>
              <a:t>or </a:t>
            </a:r>
            <a:r>
              <a:rPr lang="en-US" b="1" dirty="0" smtClean="0"/>
              <a:t>densely</a:t>
            </a:r>
          </a:p>
          <a:p>
            <a:r>
              <a:rPr lang="en-US" dirty="0" smtClean="0"/>
              <a:t>Using descriptors like </a:t>
            </a:r>
            <a:r>
              <a:rPr lang="en-US" b="1" dirty="0" smtClean="0"/>
              <a:t>SIFT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15743" y="5620088"/>
            <a:ext cx="797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b="1" dirty="0" smtClean="0"/>
              <a:t>Vocabulary</a:t>
            </a:r>
            <a:r>
              <a:rPr lang="en-US" dirty="0" smtClean="0"/>
              <a:t> and vector </a:t>
            </a:r>
            <a:r>
              <a:rPr lang="en-US" dirty="0" err="1" smtClean="0"/>
              <a:t>quantizations</a:t>
            </a:r>
            <a:r>
              <a:rPr lang="en-US" dirty="0" smtClean="0"/>
              <a:t> methods like </a:t>
            </a:r>
            <a:r>
              <a:rPr lang="en-US" b="1" dirty="0" err="1" smtClean="0"/>
              <a:t>KMeans</a:t>
            </a:r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21095" y="5598704"/>
            <a:ext cx="797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Average pooling</a:t>
            </a:r>
            <a:r>
              <a:rPr lang="en-US" dirty="0" smtClean="0"/>
              <a:t>: Average of the codes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608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68" grpId="0"/>
      <p:bldP spid="68" grpId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Pyramid Matching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Image Processing Lab - Sharif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024_001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2" y="2355935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8" name="Group 87"/>
          <p:cNvGrpSpPr/>
          <p:nvPr/>
        </p:nvGrpSpPr>
        <p:grpSpPr>
          <a:xfrm>
            <a:off x="2053106" y="2354258"/>
            <a:ext cx="2891407" cy="1800000"/>
            <a:chOff x="2053106" y="2354258"/>
            <a:chExt cx="2891407" cy="1800000"/>
          </a:xfrm>
        </p:grpSpPr>
        <p:grpSp>
          <p:nvGrpSpPr>
            <p:cNvPr id="76" name="Group 75"/>
            <p:cNvGrpSpPr/>
            <p:nvPr/>
          </p:nvGrpSpPr>
          <p:grpSpPr>
            <a:xfrm>
              <a:off x="2488672" y="2354258"/>
              <a:ext cx="2455841" cy="1800000"/>
              <a:chOff x="2488672" y="2354258"/>
              <a:chExt cx="2455841" cy="180000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144513" y="2354258"/>
                <a:ext cx="1800000" cy="1800000"/>
                <a:chOff x="3292770" y="279482"/>
                <a:chExt cx="2160000" cy="2160000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3292770" y="279482"/>
                  <a:ext cx="2160000" cy="2160000"/>
                </a:xfrm>
                <a:prstGeom prst="rect">
                  <a:avLst/>
                </a:prstGeom>
                <a:solidFill>
                  <a:srgbClr val="FFFFFF">
                    <a:alpha val="71000"/>
                  </a:srgb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454406" y="46421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930066" y="46421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4417271" y="46421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911724" y="46421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3456721" y="91678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3932381" y="91678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419586" y="91678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914039" y="916780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468266" y="141321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3943926" y="141321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925584" y="141321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4431131" y="141321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3470581" y="186578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946241" y="186578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433446" y="186578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927899" y="1865785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1" name="Straight Arrow Connector 60"/>
              <p:cNvCxnSpPr>
                <a:stCxn id="6" idx="3"/>
                <a:endCxn id="8" idx="1"/>
              </p:cNvCxnSpPr>
              <p:nvPr/>
            </p:nvCxnSpPr>
            <p:spPr>
              <a:xfrm flipV="1">
                <a:off x="2488672" y="3254258"/>
                <a:ext cx="655841" cy="167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2053106" y="3273420"/>
              <a:ext cx="1517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ignika"/>
                  <a:cs typeface="Signika"/>
                </a:rPr>
                <a:t>Coding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88672" y="4255370"/>
            <a:ext cx="4235528" cy="2327410"/>
            <a:chOff x="688672" y="4255370"/>
            <a:chExt cx="4235528" cy="2327410"/>
          </a:xfrm>
        </p:grpSpPr>
        <p:grpSp>
          <p:nvGrpSpPr>
            <p:cNvPr id="82" name="Group 81"/>
            <p:cNvGrpSpPr/>
            <p:nvPr/>
          </p:nvGrpSpPr>
          <p:grpSpPr>
            <a:xfrm>
              <a:off x="688672" y="4255370"/>
              <a:ext cx="4235528" cy="2327410"/>
              <a:chOff x="688672" y="4255370"/>
              <a:chExt cx="4235528" cy="232741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3124200" y="4769845"/>
                <a:ext cx="1800000" cy="1800000"/>
                <a:chOff x="3124200" y="4769845"/>
                <a:chExt cx="1800000" cy="1800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124200" y="4769845"/>
                  <a:ext cx="1800000" cy="1800000"/>
                  <a:chOff x="3292770" y="279482"/>
                  <a:chExt cx="2160000" cy="2160000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3292770" y="279482"/>
                    <a:ext cx="2160000" cy="2160000"/>
                  </a:xfrm>
                  <a:prstGeom prst="rect">
                    <a:avLst/>
                  </a:prstGeom>
                  <a:solidFill>
                    <a:srgbClr val="FFFFFF">
                      <a:alpha val="71000"/>
                    </a:srgb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3454406" y="46421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3930066" y="46421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417271" y="46421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4911724" y="46421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3456721" y="91678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932381" y="91678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4419586" y="91678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4914039" y="916780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468266" y="141321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3943926" y="141321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4925584" y="141321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4431131" y="141321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3470581" y="186578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3946241" y="186578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433446" y="186578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4927899" y="1865785"/>
                    <a:ext cx="357909" cy="35790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124200" y="4769845"/>
                  <a:ext cx="1800000" cy="1798323"/>
                  <a:chOff x="3515591" y="2618803"/>
                  <a:chExt cx="1800000" cy="1798323"/>
                </a:xfrm>
              </p:grpSpPr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4415591" y="2618803"/>
                    <a:ext cx="0" cy="1798323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515591" y="3517964"/>
                    <a:ext cx="180000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" name="Group 45"/>
              <p:cNvGrpSpPr/>
              <p:nvPr/>
            </p:nvGrpSpPr>
            <p:grpSpPr>
              <a:xfrm>
                <a:off x="688672" y="4780826"/>
                <a:ext cx="1800000" cy="1801954"/>
                <a:chOff x="707333" y="3198664"/>
                <a:chExt cx="1800000" cy="1801954"/>
              </a:xfrm>
            </p:grpSpPr>
            <p:pic>
              <p:nvPicPr>
                <p:cNvPr id="47" name="Picture 46" descr="024_0016.jpg"/>
                <p:cNvPicPr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7333" y="3200618"/>
                  <a:ext cx="1800000" cy="180000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707333" y="3198664"/>
                  <a:ext cx="1800000" cy="1798323"/>
                  <a:chOff x="3515591" y="2584168"/>
                  <a:chExt cx="1800000" cy="1798323"/>
                </a:xfrm>
              </p:grpSpPr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4415591" y="2584168"/>
                    <a:ext cx="0" cy="1798323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3515591" y="3483329"/>
                    <a:ext cx="180000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1" name="Straight Arrow Connector 70"/>
              <p:cNvCxnSpPr/>
              <p:nvPr/>
            </p:nvCxnSpPr>
            <p:spPr>
              <a:xfrm>
                <a:off x="4024200" y="4255370"/>
                <a:ext cx="0" cy="3978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2807066" y="4281372"/>
              <a:ext cx="1517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ignika"/>
                  <a:cs typeface="Signika"/>
                </a:rPr>
                <a:t>Sub-regions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531538" y="2355935"/>
            <a:ext cx="2908156" cy="1798323"/>
            <a:chOff x="4531538" y="2355935"/>
            <a:chExt cx="2908156" cy="1798323"/>
          </a:xfrm>
        </p:grpSpPr>
        <p:grpSp>
          <p:nvGrpSpPr>
            <p:cNvPr id="77" name="Group 76"/>
            <p:cNvGrpSpPr/>
            <p:nvPr/>
          </p:nvGrpSpPr>
          <p:grpSpPr>
            <a:xfrm>
              <a:off x="5013783" y="2355935"/>
              <a:ext cx="2425911" cy="1798323"/>
              <a:chOff x="5013783" y="2355935"/>
              <a:chExt cx="2425911" cy="1798323"/>
            </a:xfrm>
          </p:grpSpPr>
          <p:graphicFrame>
            <p:nvGraphicFramePr>
              <p:cNvPr id="51" name="Chart 50"/>
              <p:cNvGraphicFramePr/>
              <p:nvPr>
                <p:extLst>
                  <p:ext uri="{D42A27DB-BD31-4B8C-83A1-F6EECF244321}">
                    <p14:modId xmlns:p14="http://schemas.microsoft.com/office/powerpoint/2010/main" val="3831107473"/>
                  </p:ext>
                </p:extLst>
              </p:nvPr>
            </p:nvGraphicFramePr>
            <p:xfrm>
              <a:off x="5489320" y="2355935"/>
              <a:ext cx="1950374" cy="179832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62" name="Straight Arrow Connector 61"/>
              <p:cNvCxnSpPr/>
              <p:nvPr/>
            </p:nvCxnSpPr>
            <p:spPr>
              <a:xfrm>
                <a:off x="5013783" y="3254258"/>
                <a:ext cx="544807" cy="8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4531538" y="3318876"/>
              <a:ext cx="1517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ignika"/>
                  <a:cs typeface="Signika"/>
                </a:rPr>
                <a:t>Pooling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536890" y="4769844"/>
            <a:ext cx="2696486" cy="1770662"/>
            <a:chOff x="4536890" y="4769844"/>
            <a:chExt cx="2696486" cy="1770662"/>
          </a:xfrm>
        </p:grpSpPr>
        <p:grpSp>
          <p:nvGrpSpPr>
            <p:cNvPr id="79" name="Group 78"/>
            <p:cNvGrpSpPr/>
            <p:nvPr/>
          </p:nvGrpSpPr>
          <p:grpSpPr>
            <a:xfrm>
              <a:off x="4981925" y="4769844"/>
              <a:ext cx="2251451" cy="1770662"/>
              <a:chOff x="4981925" y="4769844"/>
              <a:chExt cx="2251451" cy="177066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4981925" y="5669006"/>
                <a:ext cx="565120" cy="8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63"/>
              <p:cNvGrpSpPr/>
              <p:nvPr/>
            </p:nvGrpSpPr>
            <p:grpSpPr>
              <a:xfrm>
                <a:off x="5641720" y="4769844"/>
                <a:ext cx="1591656" cy="1770662"/>
                <a:chOff x="5660381" y="3187682"/>
                <a:chExt cx="1591656" cy="1770662"/>
              </a:xfrm>
            </p:grpSpPr>
            <p:graphicFrame>
              <p:nvGraphicFramePr>
                <p:cNvPr id="65" name="Chart 64"/>
                <p:cNvGraphicFramePr/>
                <p:nvPr>
                  <p:extLst>
                    <p:ext uri="{D42A27DB-BD31-4B8C-83A1-F6EECF244321}">
                      <p14:modId xmlns:p14="http://schemas.microsoft.com/office/powerpoint/2010/main" val="317588065"/>
                    </p:ext>
                  </p:extLst>
                </p:nvPr>
              </p:nvGraphicFramePr>
              <p:xfrm>
                <a:off x="5660381" y="3189361"/>
                <a:ext cx="793519" cy="89748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graphicFrame>
              <p:nvGraphicFramePr>
                <p:cNvPr id="66" name="Chart 65"/>
                <p:cNvGraphicFramePr/>
                <p:nvPr>
                  <p:extLst>
                    <p:ext uri="{D42A27DB-BD31-4B8C-83A1-F6EECF244321}">
                      <p14:modId xmlns:p14="http://schemas.microsoft.com/office/powerpoint/2010/main" val="2185161491"/>
                    </p:ext>
                  </p:extLst>
                </p:nvPr>
              </p:nvGraphicFramePr>
              <p:xfrm>
                <a:off x="6453900" y="3200618"/>
                <a:ext cx="793519" cy="89748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aphicFrame>
              <p:nvGraphicFramePr>
                <p:cNvPr id="67" name="Chart 66"/>
                <p:cNvGraphicFramePr/>
                <p:nvPr>
                  <p:extLst>
                    <p:ext uri="{D42A27DB-BD31-4B8C-83A1-F6EECF244321}">
                      <p14:modId xmlns:p14="http://schemas.microsoft.com/office/powerpoint/2010/main" val="3811192834"/>
                    </p:ext>
                  </p:extLst>
                </p:nvPr>
              </p:nvGraphicFramePr>
              <p:xfrm>
                <a:off x="5664999" y="4060860"/>
                <a:ext cx="793519" cy="89748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graphicFrame>
              <p:nvGraphicFramePr>
                <p:cNvPr id="68" name="Chart 67"/>
                <p:cNvGraphicFramePr/>
                <p:nvPr>
                  <p:extLst>
                    <p:ext uri="{D42A27DB-BD31-4B8C-83A1-F6EECF244321}">
                      <p14:modId xmlns:p14="http://schemas.microsoft.com/office/powerpoint/2010/main" val="1942764072"/>
                    </p:ext>
                  </p:extLst>
                </p:nvPr>
              </p:nvGraphicFramePr>
              <p:xfrm>
                <a:off x="6458518" y="4060860"/>
                <a:ext cx="793519" cy="89748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69" name="Rounded Rectangle 68"/>
                <p:cNvSpPr/>
                <p:nvPr/>
              </p:nvSpPr>
              <p:spPr>
                <a:xfrm>
                  <a:off x="5664999" y="3187682"/>
                  <a:ext cx="1587038" cy="1770661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6" name="TextBox 85"/>
            <p:cNvSpPr txBox="1"/>
            <p:nvPr/>
          </p:nvSpPr>
          <p:spPr>
            <a:xfrm>
              <a:off x="4536890" y="5342796"/>
              <a:ext cx="1517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ignika"/>
                  <a:cs typeface="Signika"/>
                </a:rPr>
                <a:t>Pooling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816248" y="3325526"/>
            <a:ext cx="2018332" cy="1444969"/>
            <a:chOff x="6816248" y="3325526"/>
            <a:chExt cx="2018332" cy="1444969"/>
          </a:xfrm>
        </p:grpSpPr>
        <p:grpSp>
          <p:nvGrpSpPr>
            <p:cNvPr id="80" name="Group 79"/>
            <p:cNvGrpSpPr/>
            <p:nvPr/>
          </p:nvGrpSpPr>
          <p:grpSpPr>
            <a:xfrm>
              <a:off x="6816248" y="3325526"/>
              <a:ext cx="2018332" cy="1444969"/>
              <a:chOff x="6816248" y="3325526"/>
              <a:chExt cx="2018332" cy="1444969"/>
            </a:xfrm>
          </p:grpSpPr>
          <p:grpSp>
            <p:nvGrpSpPr>
              <p:cNvPr id="52" name="Group 6"/>
              <p:cNvGrpSpPr>
                <a:grpSpLocks/>
              </p:cNvGrpSpPr>
              <p:nvPr/>
            </p:nvGrpSpPr>
            <p:grpSpPr bwMode="auto">
              <a:xfrm>
                <a:off x="8278955" y="3770370"/>
                <a:ext cx="555625" cy="1000125"/>
                <a:chOff x="2532" y="1542"/>
                <a:chExt cx="184" cy="332"/>
              </a:xfrm>
            </p:grpSpPr>
            <p:sp>
              <p:nvSpPr>
                <p:cNvPr id="53" name="AutoShape 7"/>
                <p:cNvSpPr>
                  <a:spLocks noChangeArrowheads="1"/>
                </p:cNvSpPr>
                <p:nvPr/>
              </p:nvSpPr>
              <p:spPr bwMode="auto">
                <a:xfrm>
                  <a:off x="2532" y="1542"/>
                  <a:ext cx="184" cy="332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07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9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655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51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567" y="1803"/>
                  <a:ext cx="119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" name="Freeform 58"/>
              <p:cNvSpPr/>
              <p:nvPr/>
            </p:nvSpPr>
            <p:spPr>
              <a:xfrm>
                <a:off x="7405066" y="3325526"/>
                <a:ext cx="831273" cy="715818"/>
              </a:xfrm>
              <a:custGeom>
                <a:avLst/>
                <a:gdLst>
                  <a:gd name="connsiteX0" fmla="*/ 0 w 831273"/>
                  <a:gd name="connsiteY0" fmla="*/ 0 h 715818"/>
                  <a:gd name="connsiteX1" fmla="*/ 611909 w 831273"/>
                  <a:gd name="connsiteY1" fmla="*/ 127000 h 715818"/>
                  <a:gd name="connsiteX2" fmla="*/ 785091 w 831273"/>
                  <a:gd name="connsiteY2" fmla="*/ 542636 h 715818"/>
                  <a:gd name="connsiteX3" fmla="*/ 831273 w 831273"/>
                  <a:gd name="connsiteY3" fmla="*/ 715818 h 715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273" h="715818">
                    <a:moveTo>
                      <a:pt x="0" y="0"/>
                    </a:moveTo>
                    <a:cubicBezTo>
                      <a:pt x="240530" y="18280"/>
                      <a:pt x="481060" y="36561"/>
                      <a:pt x="611909" y="127000"/>
                    </a:cubicBezTo>
                    <a:cubicBezTo>
                      <a:pt x="742758" y="217439"/>
                      <a:pt x="748530" y="444500"/>
                      <a:pt x="785091" y="542636"/>
                    </a:cubicBezTo>
                    <a:cubicBezTo>
                      <a:pt x="821652" y="640772"/>
                      <a:pt x="831273" y="715818"/>
                      <a:pt x="831273" y="715818"/>
                    </a:cubicBezTo>
                  </a:path>
                </a:pathLst>
              </a:custGeom>
              <a:ln>
                <a:prstDash val="dash"/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816248" y="4237616"/>
                <a:ext cx="1373909" cy="532227"/>
              </a:xfrm>
              <a:custGeom>
                <a:avLst/>
                <a:gdLst>
                  <a:gd name="connsiteX0" fmla="*/ 16717 w 1067353"/>
                  <a:gd name="connsiteY0" fmla="*/ 461818 h 461818"/>
                  <a:gd name="connsiteX1" fmla="*/ 143717 w 1067353"/>
                  <a:gd name="connsiteY1" fmla="*/ 92363 h 461818"/>
                  <a:gd name="connsiteX2" fmla="*/ 1067353 w 1067353"/>
                  <a:gd name="connsiteY2" fmla="*/ 0 h 46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7353" h="461818">
                    <a:moveTo>
                      <a:pt x="16717" y="461818"/>
                    </a:moveTo>
                    <a:cubicBezTo>
                      <a:pt x="-7336" y="315575"/>
                      <a:pt x="-31389" y="169333"/>
                      <a:pt x="143717" y="92363"/>
                    </a:cubicBezTo>
                    <a:cubicBezTo>
                      <a:pt x="318823" y="15393"/>
                      <a:pt x="1067353" y="0"/>
                      <a:pt x="1067353" y="0"/>
                    </a:cubicBezTo>
                  </a:path>
                </a:pathLst>
              </a:custGeom>
              <a:ln>
                <a:prstDash val="dash"/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6961850" y="3931140"/>
              <a:ext cx="1517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ignika"/>
                  <a:cs typeface="Signika"/>
                </a:rPr>
                <a:t>Concatenating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024_0016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2" y="2979623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isometricOffAxis2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5" name="Group 104"/>
          <p:cNvGrpSpPr/>
          <p:nvPr/>
        </p:nvGrpSpPr>
        <p:grpSpPr>
          <a:xfrm>
            <a:off x="1105088" y="2619623"/>
            <a:ext cx="2886419" cy="2804472"/>
            <a:chOff x="1105088" y="2619623"/>
            <a:chExt cx="2886419" cy="2804472"/>
          </a:xfrm>
        </p:grpSpPr>
        <p:grpSp>
          <p:nvGrpSpPr>
            <p:cNvPr id="88" name="Group 87"/>
            <p:cNvGrpSpPr/>
            <p:nvPr/>
          </p:nvGrpSpPr>
          <p:grpSpPr>
            <a:xfrm>
              <a:off x="1348311" y="2619623"/>
              <a:ext cx="2643196" cy="2160000"/>
              <a:chOff x="1348311" y="2619623"/>
              <a:chExt cx="2643196" cy="2160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831507" y="2619623"/>
                <a:ext cx="2160000" cy="2160000"/>
                <a:chOff x="6393311" y="3725880"/>
                <a:chExt cx="2160000" cy="2160000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6393311" y="3725880"/>
                  <a:ext cx="2160000" cy="2160000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554947" y="391060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7030607" y="391060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7517812" y="391060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8012265" y="391060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6557262" y="43631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7032922" y="43631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7520127" y="43631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8014580" y="43631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568807" y="485961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7044467" y="485961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31672" y="485961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8026125" y="485961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571122" y="53121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7046782" y="53121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7533987" y="53121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028440" y="53121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/>
                <p:cNvCxnSpPr>
                  <a:stCxn id="12" idx="0"/>
                  <a:endCxn id="12" idx="2"/>
                </p:cNvCxnSpPr>
                <p:nvPr/>
              </p:nvCxnSpPr>
              <p:spPr>
                <a:xfrm>
                  <a:off x="7473311" y="3725880"/>
                  <a:ext cx="0" cy="21600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12" idx="3"/>
                  <a:endCxn id="12" idx="1"/>
                </p:cNvCxnSpPr>
                <p:nvPr/>
              </p:nvCxnSpPr>
              <p:spPr>
                <a:xfrm flipH="1">
                  <a:off x="6393311" y="4805880"/>
                  <a:ext cx="2160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Right Arrow 83"/>
              <p:cNvSpPr/>
              <p:nvPr/>
            </p:nvSpPr>
            <p:spPr>
              <a:xfrm>
                <a:off x="1348311" y="3706762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105088" y="4777764"/>
              <a:ext cx="1517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Signika"/>
                  <a:cs typeface="Signika"/>
                </a:rPr>
                <a:t>Feature Extraction</a:t>
              </a:r>
              <a:endParaRPr lang="en-US" b="1" dirty="0">
                <a:latin typeface="Signika"/>
                <a:cs typeface="Signika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235952" y="2619032"/>
            <a:ext cx="2917768" cy="2666563"/>
            <a:chOff x="3235952" y="2619032"/>
            <a:chExt cx="2917768" cy="2666563"/>
          </a:xfrm>
        </p:grpSpPr>
        <p:grpSp>
          <p:nvGrpSpPr>
            <p:cNvPr id="89" name="Group 88"/>
            <p:cNvGrpSpPr/>
            <p:nvPr/>
          </p:nvGrpSpPr>
          <p:grpSpPr>
            <a:xfrm>
              <a:off x="3439071" y="2619032"/>
              <a:ext cx="2714649" cy="2161182"/>
              <a:chOff x="3439071" y="2619032"/>
              <a:chExt cx="2714649" cy="216118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993720" y="2619032"/>
                <a:ext cx="2160000" cy="2161182"/>
                <a:chOff x="3479643" y="2513650"/>
                <a:chExt cx="2160000" cy="2161182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488219" y="2523461"/>
                  <a:ext cx="1050636" cy="1056383"/>
                </a:xfrm>
                <a:prstGeom prst="rect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571188" y="2528095"/>
                  <a:ext cx="1050636" cy="1056383"/>
                </a:xfrm>
                <a:prstGeom prst="rect">
                  <a:avLst/>
                </a:prstGeom>
                <a:solidFill>
                  <a:schemeClr val="accent3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488260" y="3612502"/>
                  <a:ext cx="1050636" cy="1056383"/>
                </a:xfrm>
                <a:prstGeom prst="rect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566719" y="3618449"/>
                  <a:ext cx="1050636" cy="1056383"/>
                </a:xfrm>
                <a:prstGeom prst="rect">
                  <a:avLst/>
                </a:prstGeom>
                <a:solidFill>
                  <a:schemeClr val="accent6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>
                    <a:bevelT w="38100" h="3810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479643" y="2513650"/>
                  <a:ext cx="2160000" cy="2160000"/>
                </a:xfrm>
                <a:prstGeom prst="rect">
                  <a:avLst/>
                </a:prstGeom>
                <a:solidFill>
                  <a:schemeClr val="bg1">
                    <a:alpha val="41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653490" y="26983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4129150" y="26983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4616355" y="26983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110808" y="269837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3655805" y="315094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131465" y="315094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4618670" y="315094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113123" y="315094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667350" y="36473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143010" y="36473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630215" y="36473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5124668" y="364738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3669665" y="409995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4145325" y="409995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632530" y="409995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5126983" y="409995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/>
                <p:cNvCxnSpPr>
                  <a:stCxn id="47" idx="0"/>
                  <a:endCxn id="47" idx="2"/>
                </p:cNvCxnSpPr>
                <p:nvPr/>
              </p:nvCxnSpPr>
              <p:spPr>
                <a:xfrm>
                  <a:off x="4559643" y="2513650"/>
                  <a:ext cx="0" cy="21600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47" idx="3"/>
                  <a:endCxn id="47" idx="1"/>
                </p:cNvCxnSpPr>
                <p:nvPr/>
              </p:nvCxnSpPr>
              <p:spPr>
                <a:xfrm flipH="1">
                  <a:off x="3479643" y="3593650"/>
                  <a:ext cx="2160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Right Arrow 84"/>
              <p:cNvSpPr/>
              <p:nvPr/>
            </p:nvSpPr>
            <p:spPr>
              <a:xfrm>
                <a:off x="3439071" y="3715054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3235952" y="4916263"/>
              <a:ext cx="1517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69A8C2"/>
                  </a:solidFill>
                  <a:latin typeface="Signika"/>
                  <a:cs typeface="Signika"/>
                </a:rPr>
                <a:t>Coding</a:t>
              </a:r>
              <a:endParaRPr lang="en-US" b="1" dirty="0">
                <a:solidFill>
                  <a:srgbClr val="69A8C2"/>
                </a:solidFill>
                <a:latin typeface="Signika"/>
                <a:cs typeface="Signika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21360" y="3171432"/>
            <a:ext cx="2085729" cy="2114163"/>
            <a:chOff x="5321360" y="3171432"/>
            <a:chExt cx="2085729" cy="2114163"/>
          </a:xfrm>
        </p:grpSpPr>
        <p:grpSp>
          <p:nvGrpSpPr>
            <p:cNvPr id="90" name="Group 89"/>
            <p:cNvGrpSpPr/>
            <p:nvPr/>
          </p:nvGrpSpPr>
          <p:grpSpPr>
            <a:xfrm>
              <a:off x="5610039" y="3171432"/>
              <a:ext cx="1797050" cy="1056383"/>
              <a:chOff x="5610039" y="3171432"/>
              <a:chExt cx="1797050" cy="105638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356453" y="3171432"/>
                <a:ext cx="1050636" cy="1056383"/>
                <a:chOff x="3648364" y="669635"/>
                <a:chExt cx="1050636" cy="1056383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3648364" y="669635"/>
                  <a:ext cx="1050636" cy="1056383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3742856" y="75182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230061" y="751823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3754401" y="124825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4241606" y="1248258"/>
                  <a:ext cx="357909" cy="357909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/>
                <p:cNvCxnSpPr>
                  <a:stCxn id="69" idx="0"/>
                  <a:endCxn id="69" idx="2"/>
                </p:cNvCxnSpPr>
                <p:nvPr/>
              </p:nvCxnSpPr>
              <p:spPr>
                <a:xfrm>
                  <a:off x="4173682" y="669635"/>
                  <a:ext cx="0" cy="10563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stCxn id="69" idx="3"/>
                  <a:endCxn id="69" idx="1"/>
                </p:cNvCxnSpPr>
                <p:nvPr/>
              </p:nvCxnSpPr>
              <p:spPr>
                <a:xfrm flipH="1">
                  <a:off x="3648364" y="1197827"/>
                  <a:ext cx="10506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ight Arrow 85"/>
              <p:cNvSpPr/>
              <p:nvPr/>
            </p:nvSpPr>
            <p:spPr>
              <a:xfrm>
                <a:off x="5610039" y="3707038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321360" y="4916263"/>
              <a:ext cx="1517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Signika"/>
                  <a:cs typeface="Signika"/>
                </a:rPr>
                <a:t>Pooling</a:t>
              </a:r>
              <a:endParaRPr lang="en-US" b="1" dirty="0">
                <a:latin typeface="Signika"/>
                <a:cs typeface="Signika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01368" y="2404104"/>
            <a:ext cx="3085432" cy="2881491"/>
            <a:chOff x="5601368" y="2404104"/>
            <a:chExt cx="3085432" cy="2881491"/>
          </a:xfrm>
        </p:grpSpPr>
        <p:grpSp>
          <p:nvGrpSpPr>
            <p:cNvPr id="77" name="Group 6"/>
            <p:cNvGrpSpPr>
              <a:grpSpLocks/>
            </p:cNvGrpSpPr>
            <p:nvPr/>
          </p:nvGrpSpPr>
          <p:grpSpPr bwMode="auto">
            <a:xfrm>
              <a:off x="8131175" y="3199561"/>
              <a:ext cx="555625" cy="1000125"/>
              <a:chOff x="2532" y="1542"/>
              <a:chExt cx="184" cy="332"/>
            </a:xfrm>
          </p:grpSpPr>
          <p:sp>
            <p:nvSpPr>
              <p:cNvPr id="78" name="AutoShape 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Line 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1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1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1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6881771" y="4916263"/>
              <a:ext cx="171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ignika"/>
                  <a:cs typeface="Signika"/>
                </a:rPr>
                <a:t>Concatenating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601368" y="2404104"/>
              <a:ext cx="2446421" cy="871159"/>
            </a:xfrm>
            <a:custGeom>
              <a:avLst/>
              <a:gdLst>
                <a:gd name="connsiteX0" fmla="*/ 0 w 2446421"/>
                <a:gd name="connsiteY0" fmla="*/ 670633 h 871159"/>
                <a:gd name="connsiteX1" fmla="*/ 1336843 w 2446421"/>
                <a:gd name="connsiteY1" fmla="*/ 2212 h 871159"/>
                <a:gd name="connsiteX2" fmla="*/ 2446421 w 2446421"/>
                <a:gd name="connsiteY2" fmla="*/ 871159 h 871159"/>
                <a:gd name="connsiteX3" fmla="*/ 2446421 w 2446421"/>
                <a:gd name="connsiteY3" fmla="*/ 871159 h 87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421" h="871159">
                  <a:moveTo>
                    <a:pt x="0" y="670633"/>
                  </a:moveTo>
                  <a:cubicBezTo>
                    <a:pt x="464553" y="319712"/>
                    <a:pt x="929106" y="-31209"/>
                    <a:pt x="1336843" y="2212"/>
                  </a:cubicBezTo>
                  <a:cubicBezTo>
                    <a:pt x="1744580" y="35633"/>
                    <a:pt x="2446421" y="871159"/>
                    <a:pt x="2446421" y="871159"/>
                  </a:cubicBezTo>
                  <a:lnTo>
                    <a:pt x="2446421" y="871159"/>
                  </a:lnTo>
                </a:path>
              </a:pathLst>
            </a:custGeom>
            <a:ln>
              <a:prstDash val="dash"/>
              <a:headEnd type="none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>
              <a:off x="7162379" y="3699624"/>
              <a:ext cx="928692" cy="0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02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architecture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Trained with </a:t>
            </a:r>
            <a:r>
              <a:rPr lang="en-US" b="1" dirty="0" smtClean="0"/>
              <a:t>1.2 million images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lex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434631"/>
            <a:ext cx="8312727" cy="2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83" y="2402560"/>
            <a:ext cx="2114835" cy="2908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3" y="2240545"/>
            <a:ext cx="6245475" cy="3070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2240545"/>
            <a:ext cx="8312728" cy="3091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190388"/>
            <a:ext cx="8445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Feature engineering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87878"/>
                </a:solidFill>
              </a:rPr>
              <a:t>vs.</a:t>
            </a:r>
            <a:r>
              <a:rPr lang="en-US" dirty="0" smtClean="0"/>
              <a:t> </a:t>
            </a:r>
            <a:r>
              <a:rPr lang="en-US" b="1" dirty="0" smtClean="0"/>
              <a:t>feature learning</a:t>
            </a:r>
          </a:p>
          <a:p>
            <a:endParaRPr lang="en-US" b="1" dirty="0" smtClean="0"/>
          </a:p>
          <a:p>
            <a:r>
              <a:rPr lang="en-US" dirty="0" smtClean="0"/>
              <a:t>Results of Pascal VOC 2007 [47, 23]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44628"/>
              </p:ext>
            </p:extLst>
          </p:nvPr>
        </p:nvGraphicFramePr>
        <p:xfrm>
          <a:off x="3068053" y="3776552"/>
          <a:ext cx="3007895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11684"/>
                <a:gridCol w="1096211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SIFT + VQ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46.54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SIFT</a:t>
                      </a:r>
                      <a:r>
                        <a:rPr lang="en-US" baseline="0" dirty="0" smtClean="0"/>
                        <a:t> + LLC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57.60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SIFT + FV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CNN</a:t>
                      </a:r>
                      <a:r>
                        <a:rPr lang="en-US" dirty="0" smtClean="0"/>
                        <a:t>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73.90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4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C7C7CC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4518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787878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787878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235574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Datasets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ds_air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651638"/>
            <a:ext cx="8312729" cy="2712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4105" y="4612105"/>
            <a:ext cx="371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ignika"/>
                <a:cs typeface="Signika"/>
              </a:rPr>
              <a:t>Oxford Airplanes Dataset</a:t>
            </a:r>
            <a:endParaRPr lang="en-US" dirty="0"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39645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Datasets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2" y="1651638"/>
            <a:ext cx="7825316" cy="2712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4105" y="4612105"/>
            <a:ext cx="371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ignika"/>
                <a:cs typeface="Signika"/>
              </a:rPr>
              <a:t>Stanford Cars Dataset</a:t>
            </a:r>
            <a:endParaRPr lang="en-US" dirty="0"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299748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Datasets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2" y="1651638"/>
            <a:ext cx="7825316" cy="2712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4105" y="4612105"/>
            <a:ext cx="371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ignika"/>
                <a:cs typeface="Signika"/>
              </a:rPr>
              <a:t>Caltech UCSD Birds Dataset</a:t>
            </a:r>
            <a:endParaRPr lang="en-US" dirty="0"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88794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 Dataset Annotations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23</a:t>
            </a:fld>
            <a:endParaRPr lang="en-US"/>
          </a:p>
        </p:txBody>
      </p:sp>
      <p:pic>
        <p:nvPicPr>
          <p:cNvPr id="6" name="Content Placeholder 5" descr="Tree_Sparrow_0119_1241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7" r="-1127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In the Loop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hitl_intro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795320"/>
            <a:ext cx="8297694" cy="23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5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Human In the Loop Methods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CUB-2011 Accuracy [38]</a:t>
            </a:r>
          </a:p>
          <a:p>
            <a:pPr lvl="1"/>
            <a:r>
              <a:rPr lang="en-US" b="1" dirty="0" smtClean="0"/>
              <a:t>0   </a:t>
            </a:r>
            <a:r>
              <a:rPr lang="en-US" dirty="0" smtClean="0">
                <a:solidFill>
                  <a:srgbClr val="787878"/>
                </a:solidFill>
              </a:rPr>
              <a:t>Q</a:t>
            </a:r>
            <a:r>
              <a:rPr lang="en-US" dirty="0" smtClean="0"/>
              <a:t>	: </a:t>
            </a:r>
            <a:r>
              <a:rPr lang="en-US" b="1" dirty="0" smtClean="0"/>
              <a:t>19%</a:t>
            </a:r>
          </a:p>
          <a:p>
            <a:pPr lvl="1"/>
            <a:r>
              <a:rPr lang="en-US" b="1" dirty="0" smtClean="0"/>
              <a:t>20 </a:t>
            </a:r>
            <a:r>
              <a:rPr lang="en-US" dirty="0" smtClean="0">
                <a:solidFill>
                  <a:srgbClr val="787878"/>
                </a:solidFill>
              </a:rPr>
              <a:t>Q</a:t>
            </a:r>
            <a:r>
              <a:rPr lang="en-US" dirty="0" smtClean="0"/>
              <a:t>: </a:t>
            </a:r>
            <a:r>
              <a:rPr lang="en-US" b="1" dirty="0" smtClean="0"/>
              <a:t>50%</a:t>
            </a:r>
            <a:endParaRPr lang="en-US" b="1" dirty="0"/>
          </a:p>
          <a:p>
            <a:r>
              <a:rPr lang="en-US" dirty="0" smtClean="0">
                <a:solidFill>
                  <a:srgbClr val="F94442"/>
                </a:solidFill>
              </a:rPr>
              <a:t>Not fully automatic</a:t>
            </a:r>
            <a:endParaRPr lang="en-US" dirty="0">
              <a:solidFill>
                <a:srgbClr val="F9444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293088"/>
            <a:ext cx="8297694" cy="1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Discriminative parts are important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vire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0" y="2304907"/>
            <a:ext cx="3826221" cy="39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Discriminative parts are important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0" y="2304907"/>
            <a:ext cx="3826220" cy="39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Discriminative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Is Hard </a:t>
            </a:r>
            <a:r>
              <a:rPr lang="en-US" dirty="0" smtClean="0"/>
              <a:t>and </a:t>
            </a:r>
            <a:r>
              <a:rPr lang="en-US" b="1" dirty="0" smtClean="0"/>
              <a:t>Computationally expensive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Results in </a:t>
            </a:r>
            <a:r>
              <a:rPr lang="en-US" b="1" dirty="0" smtClean="0"/>
              <a:t>low accuracies</a:t>
            </a:r>
          </a:p>
          <a:p>
            <a:r>
              <a:rPr lang="en-US" dirty="0"/>
              <a:t>CUB-2011 Accuracy</a:t>
            </a:r>
          </a:p>
          <a:p>
            <a:pPr lvl="1"/>
            <a:r>
              <a:rPr lang="en-US" dirty="0" smtClean="0"/>
              <a:t>41.01 % [41]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0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Achieving great results</a:t>
            </a:r>
          </a:p>
          <a:p>
            <a:pPr lvl="1"/>
            <a:r>
              <a:rPr lang="en-US" dirty="0" smtClean="0"/>
              <a:t>53.3 % [47]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C7C7CC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263800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C7C7CC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74603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[47]</a:t>
            </a:r>
          </a:p>
          <a:p>
            <a:r>
              <a:rPr lang="en-US" dirty="0" smtClean="0"/>
              <a:t>Use the network for features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Linear SVM </a:t>
            </a:r>
            <a:r>
              <a:rPr lang="en-US" dirty="0" smtClean="0"/>
              <a:t>for classification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lex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624383"/>
            <a:ext cx="8312727" cy="24930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67579" y="4064000"/>
            <a:ext cx="347579" cy="1524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3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Ours-1</a:t>
            </a:r>
          </a:p>
          <a:p>
            <a:pPr lvl="1"/>
            <a:r>
              <a:rPr lang="en-US" dirty="0" smtClean="0"/>
              <a:t>Not using the bounding boxes</a:t>
            </a:r>
          </a:p>
          <a:p>
            <a:pPr lvl="1"/>
            <a:r>
              <a:rPr lang="en-US" dirty="0" smtClean="0"/>
              <a:t>45.44 %</a:t>
            </a:r>
          </a:p>
          <a:p>
            <a:r>
              <a:rPr lang="en-US" dirty="0" smtClean="0"/>
              <a:t>Ours-2</a:t>
            </a:r>
          </a:p>
          <a:p>
            <a:pPr lvl="1"/>
            <a:r>
              <a:rPr lang="en-US" dirty="0" smtClean="0"/>
              <a:t>Cropping with bounding boxes</a:t>
            </a:r>
          </a:p>
          <a:p>
            <a:pPr lvl="1"/>
            <a:r>
              <a:rPr lang="en-US" dirty="0" smtClean="0"/>
              <a:t>55.62 %</a:t>
            </a:r>
          </a:p>
          <a:p>
            <a:r>
              <a:rPr lang="en-US" dirty="0" smtClean="0"/>
              <a:t>Ours-3</a:t>
            </a:r>
          </a:p>
          <a:p>
            <a:pPr lvl="1"/>
            <a:r>
              <a:rPr lang="en-US" dirty="0" smtClean="0"/>
              <a:t>Ours-1 + Ours-2</a:t>
            </a:r>
          </a:p>
          <a:p>
            <a:pPr lvl="1"/>
            <a:r>
              <a:rPr lang="en-US" dirty="0" smtClean="0"/>
              <a:t>57.83 %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l="-17623" r="-17623"/>
          <a:stretch>
            <a:fillRect/>
          </a:stretch>
        </p:blipFill>
        <p:spPr>
          <a:xfrm>
            <a:off x="449184" y="161892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C7C7CC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2865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Ours-4</a:t>
            </a:r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58.00 %</a:t>
            </a:r>
          </a:p>
          <a:p>
            <a:r>
              <a:rPr lang="en-US" dirty="0" smtClean="0"/>
              <a:t>Ours-2 vs. Ours-1 ( + 10.18 %)</a:t>
            </a:r>
          </a:p>
          <a:p>
            <a:pPr lvl="1"/>
            <a:r>
              <a:rPr lang="en-US" dirty="0" smtClean="0"/>
              <a:t>Removing background helps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3" descr="cropped_improves_non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5" b="-3565"/>
          <a:stretch>
            <a:fillRect/>
          </a:stretch>
        </p:blipFill>
        <p:spPr>
          <a:xfrm>
            <a:off x="2401703" y="4284772"/>
            <a:ext cx="4645395" cy="25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249452"/>
              </p:ext>
            </p:extLst>
          </p:nvPr>
        </p:nvGraphicFramePr>
        <p:xfrm>
          <a:off x="457200" y="2416004"/>
          <a:ext cx="8229600" cy="371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9268" y="1905199"/>
            <a:ext cx="792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ignika"/>
                <a:cs typeface="Signika"/>
              </a:rPr>
              <a:t>Total Agreement in Our-1, Our-2, Our-3</a:t>
            </a:r>
            <a:endParaRPr lang="en-US" dirty="0"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72868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864901"/>
              </p:ext>
            </p:extLst>
          </p:nvPr>
        </p:nvGraphicFramePr>
        <p:xfrm>
          <a:off x="457200" y="2416004"/>
          <a:ext cx="8229600" cy="371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9268" y="1905199"/>
            <a:ext cx="7927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ignika"/>
                <a:cs typeface="Signika"/>
              </a:rPr>
              <a:t>Total Agreement in Our-1, Our-2, Our-3</a:t>
            </a:r>
          </a:p>
          <a:p>
            <a:endParaRPr lang="en-US" dirty="0">
              <a:latin typeface="Signika"/>
              <a:cs typeface="Signika"/>
            </a:endParaRPr>
          </a:p>
          <a:p>
            <a:r>
              <a:rPr lang="en-US" dirty="0" smtClean="0">
                <a:latin typeface="Signika"/>
                <a:cs typeface="Signika"/>
              </a:rPr>
              <a:t>Agreement is 84 % correct</a:t>
            </a:r>
            <a:endParaRPr lang="en-US" dirty="0"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2660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latin typeface="Signika Light"/>
                <a:cs typeface="Signika Light"/>
              </a:rPr>
              <a:t>Future Work</a:t>
            </a:r>
            <a:endParaRPr lang="en-US" b="1" dirty="0" smtClean="0"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182865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the same baseline methods on other datasets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s_air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67" y="4842914"/>
            <a:ext cx="5904000" cy="192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29" y="2702755"/>
            <a:ext cx="5879276" cy="20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44" y="3178965"/>
            <a:ext cx="4236513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Part Annotation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0" y="2304907"/>
            <a:ext cx="3826220" cy="39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the complementary model</a:t>
            </a:r>
          </a:p>
          <a:p>
            <a:r>
              <a:rPr lang="en-US" dirty="0" smtClean="0"/>
              <a:t>Using mixture of experts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3" descr="cropped_improves_non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5" b="-3565"/>
          <a:stretch>
            <a:fillRect/>
          </a:stretch>
        </p:blipFill>
        <p:spPr>
          <a:xfrm>
            <a:off x="2401703" y="3801562"/>
            <a:ext cx="4645395" cy="255478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167365" y="5094315"/>
            <a:ext cx="1256243" cy="125624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Removing background even further with segmentation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90" y="2759130"/>
            <a:ext cx="3482720" cy="35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55427" b="-55427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0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44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5305152"/>
            <a:ext cx="6400800" cy="3336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ondensed Regular"/>
                <a:cs typeface="Avenir Next Condensed Regular"/>
              </a:rPr>
              <a:t>Summer 2014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 descr="shari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" y="5761375"/>
            <a:ext cx="1044249" cy="1044249"/>
          </a:xfrm>
          <a:prstGeom prst="rect">
            <a:avLst/>
          </a:prstGeom>
        </p:spPr>
      </p:pic>
      <p:pic>
        <p:nvPicPr>
          <p:cNvPr id="9" name="Picture 8" descr="ip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57" y="5761375"/>
            <a:ext cx="1020327" cy="10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Based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Coding: VQ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Coding: SC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vq-co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2158509"/>
            <a:ext cx="6870023" cy="2396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5147377"/>
            <a:ext cx="6870023" cy="16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3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46</a:t>
            </a:fld>
            <a:endParaRPr lang="en-US"/>
          </a:p>
        </p:txBody>
      </p:sp>
      <p:pic>
        <p:nvPicPr>
          <p:cNvPr id="6" name="Content Placeholder 5" descr="imagenet-conf-z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6" b="-1796"/>
          <a:stretch>
            <a:fillRect/>
          </a:stretch>
        </p:blipFill>
        <p:spPr>
          <a:xfrm>
            <a:off x="831273" y="2247069"/>
            <a:ext cx="7481455" cy="41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44" y="3178965"/>
            <a:ext cx="4236513" cy="3177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7895" y="2321631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30615" y="156500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18255" y="231896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9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48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44" y="3178965"/>
            <a:ext cx="4236513" cy="3177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7895" y="2321631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30615" y="156500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18255" y="231896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36292" y="3562077"/>
            <a:ext cx="1081626" cy="9236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88632" y="3422316"/>
            <a:ext cx="1229286" cy="10633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88632" y="3422316"/>
            <a:ext cx="1323473" cy="10633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68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44" y="3178965"/>
            <a:ext cx="4236513" cy="3177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3391" y="1573023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 descr="ImageC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6" y="3178965"/>
            <a:ext cx="4770849" cy="3177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69895" y="2321631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51295" y="156500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5637" y="1551842"/>
            <a:ext cx="8312727" cy="1518397"/>
            <a:chOff x="415637" y="2287082"/>
            <a:chExt cx="8312727" cy="1518397"/>
          </a:xfrm>
        </p:grpSpPr>
        <p:pic>
          <p:nvPicPr>
            <p:cNvPr id="7" name="Picture 6" descr="classe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2287082"/>
              <a:ext cx="8312727" cy="769789"/>
            </a:xfrm>
            <a:prstGeom prst="rect">
              <a:avLst/>
            </a:prstGeom>
          </p:spPr>
        </p:pic>
        <p:pic>
          <p:nvPicPr>
            <p:cNvPr id="8" name="Picture 7" descr="classe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3035690"/>
              <a:ext cx="8312727" cy="769789"/>
            </a:xfrm>
            <a:prstGeom prst="rect">
              <a:avLst/>
            </a:prstGeom>
          </p:spPr>
        </p:pic>
      </p:grpSp>
      <p:pic>
        <p:nvPicPr>
          <p:cNvPr id="12" name="Picture 11" descr="ImageC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6" y="3178965"/>
            <a:ext cx="4770849" cy="3177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69895" y="2321631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51295" y="1565007"/>
            <a:ext cx="655052" cy="74860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4000" y="3288632"/>
            <a:ext cx="922421" cy="9625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57053" y="3178965"/>
            <a:ext cx="1216526" cy="10721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57053" y="3288632"/>
            <a:ext cx="1216526" cy="9625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Fine-grained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classification, when considered classes are all </a:t>
            </a:r>
            <a:r>
              <a:rPr lang="en-US" b="1" dirty="0" smtClean="0"/>
              <a:t>subclasses</a:t>
            </a:r>
            <a:r>
              <a:rPr lang="en-US" dirty="0" smtClean="0"/>
              <a:t> of a certain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They are </a:t>
            </a:r>
            <a:r>
              <a:rPr lang="en-US" b="1" dirty="0" smtClean="0"/>
              <a:t>similar </a:t>
            </a:r>
            <a:r>
              <a:rPr lang="en-US" dirty="0" smtClean="0"/>
              <a:t>in appearance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Processing Lab - Sharif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1410735892_city-car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3225"/>
            <a:ext cx="1625600" cy="965200"/>
          </a:xfrm>
          <a:prstGeom prst="rect">
            <a:avLst/>
          </a:prstGeom>
        </p:spPr>
      </p:pic>
      <p:pic>
        <p:nvPicPr>
          <p:cNvPr id="7" name="Picture 6" descr="1410735896_va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993225"/>
            <a:ext cx="1625600" cy="965200"/>
          </a:xfrm>
          <a:prstGeom prst="rect">
            <a:avLst/>
          </a:prstGeom>
        </p:spPr>
      </p:pic>
      <p:pic>
        <p:nvPicPr>
          <p:cNvPr id="8" name="Picture 7" descr="1410735899_sportcar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2993225"/>
            <a:ext cx="1625600" cy="965200"/>
          </a:xfrm>
          <a:prstGeom prst="rect">
            <a:avLst/>
          </a:prstGeom>
        </p:spPr>
      </p:pic>
      <p:pic>
        <p:nvPicPr>
          <p:cNvPr id="9" name="Picture 8" descr="1410735904_SUV-1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993225"/>
            <a:ext cx="1625600" cy="965200"/>
          </a:xfrm>
          <a:prstGeom prst="rect">
            <a:avLst/>
          </a:prstGeom>
        </p:spPr>
      </p:pic>
      <p:pic>
        <p:nvPicPr>
          <p:cNvPr id="10" name="Picture 9" descr="1410736037_beetle-1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993225"/>
            <a:ext cx="1625600" cy="965200"/>
          </a:xfrm>
          <a:prstGeom prst="rect">
            <a:avLst/>
          </a:prstGeom>
        </p:spPr>
      </p:pic>
      <p:pic>
        <p:nvPicPr>
          <p:cNvPr id="11" name="Picture 10" descr="1410736040_truck-1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3899980"/>
            <a:ext cx="1625600" cy="965200"/>
          </a:xfrm>
          <a:prstGeom prst="rect">
            <a:avLst/>
          </a:prstGeom>
        </p:spPr>
      </p:pic>
      <p:pic>
        <p:nvPicPr>
          <p:cNvPr id="12" name="Picture 11" descr="1410736043_cabriolet-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99980"/>
            <a:ext cx="1625600" cy="965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58" y="4771604"/>
            <a:ext cx="2794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7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94442"/>
                </a:solidFill>
                <a:latin typeface="Signika"/>
                <a:cs typeface="Signika"/>
              </a:rPr>
              <a:t>Outline</a:t>
            </a:r>
            <a:endParaRPr lang="en-US" b="1" dirty="0">
              <a:solidFill>
                <a:srgbClr val="F94442"/>
              </a:solidFill>
              <a:latin typeface="Signika"/>
              <a:cs typeface="Signik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Introduction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Signika Light"/>
                <a:cs typeface="Signika Light"/>
              </a:rPr>
              <a:t>Review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Signika Light"/>
                <a:cs typeface="Signika Light"/>
              </a:rPr>
              <a:t>Image Classification</a:t>
            </a:r>
          </a:p>
          <a:p>
            <a:pPr lvl="1"/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Fine-grained Image Classification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Baseline Methods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Experimental Analysis</a:t>
            </a:r>
          </a:p>
          <a:p>
            <a:r>
              <a:rPr lang="en-US" b="1" dirty="0" smtClean="0">
                <a:solidFill>
                  <a:srgbClr val="C7C7CC"/>
                </a:solidFill>
                <a:latin typeface="Signika Light"/>
                <a:cs typeface="Signika Light"/>
              </a:rPr>
              <a:t>Future Work</a:t>
            </a:r>
            <a:endParaRPr lang="en-US" b="1" dirty="0" smtClean="0">
              <a:solidFill>
                <a:srgbClr val="C7C7CC"/>
              </a:solidFill>
              <a:latin typeface="Signika Light"/>
              <a:cs typeface="Signik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033E6-5FFB-0743-9DBB-88C18434A15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7C7CC"/>
                </a:solidFill>
                <a:latin typeface="Signika"/>
                <a:cs typeface="Signika"/>
              </a:rPr>
              <a:t>Image Processing Lab - Sharif</a:t>
            </a:r>
            <a:endParaRPr lang="en-US" b="1" dirty="0">
              <a:solidFill>
                <a:srgbClr val="C7C7CC"/>
              </a:solidFill>
              <a:latin typeface="Signika"/>
              <a:cs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283854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17705</TotalTime>
  <Words>1001</Words>
  <Application>Microsoft Macintosh PowerPoint</Application>
  <PresentationFormat>On-screen Show (4:3)</PresentationFormat>
  <Paragraphs>330</Paragraphs>
  <Slides>48</Slides>
  <Notes>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Fine-grained Image Classification</vt:lpstr>
      <vt:lpstr>Outline</vt:lpstr>
      <vt:lpstr>Outline</vt:lpstr>
      <vt:lpstr>Image Classification</vt:lpstr>
      <vt:lpstr>Image Classification</vt:lpstr>
      <vt:lpstr>Image Classification</vt:lpstr>
      <vt:lpstr>Image Classification</vt:lpstr>
      <vt:lpstr>Fine-grained Image Classification</vt:lpstr>
      <vt:lpstr>Outline</vt:lpstr>
      <vt:lpstr>Image Classification Training/Testing</vt:lpstr>
      <vt:lpstr>Image Classification Systems</vt:lpstr>
      <vt:lpstr>Vocabulary Based Methods</vt:lpstr>
      <vt:lpstr>Vocabulary Based Methods</vt:lpstr>
      <vt:lpstr>Vocabulary Based Methods</vt:lpstr>
      <vt:lpstr>Vocabulary Based Methods</vt:lpstr>
      <vt:lpstr>Deep Learning Methods</vt:lpstr>
      <vt:lpstr>Deep Learning Methods</vt:lpstr>
      <vt:lpstr>Deep Learning Methods</vt:lpstr>
      <vt:lpstr>Outline</vt:lpstr>
      <vt:lpstr>Fine-grained Datasets</vt:lpstr>
      <vt:lpstr>Fine-grained Datasets</vt:lpstr>
      <vt:lpstr>Fine-grained Datasets</vt:lpstr>
      <vt:lpstr>CUB Dataset Annotations</vt:lpstr>
      <vt:lpstr>Fine-grained Classification Methods</vt:lpstr>
      <vt:lpstr>Fine-grained Classification Methods</vt:lpstr>
      <vt:lpstr>Fine-grained Classification Methods</vt:lpstr>
      <vt:lpstr>Fine-grained Classification Methods</vt:lpstr>
      <vt:lpstr>Finding Discriminative Parts</vt:lpstr>
      <vt:lpstr>Fine-grained Classification Methods</vt:lpstr>
      <vt:lpstr>Outline</vt:lpstr>
      <vt:lpstr>Baseline Methods</vt:lpstr>
      <vt:lpstr>Baseline Methods</vt:lpstr>
      <vt:lpstr>Comparison</vt:lpstr>
      <vt:lpstr>Outline</vt:lpstr>
      <vt:lpstr>Experimental Analysis</vt:lpstr>
      <vt:lpstr>Experimental Analysis</vt:lpstr>
      <vt:lpstr>Experimental Analysis</vt:lpstr>
      <vt:lpstr>Outline</vt:lpstr>
      <vt:lpstr>Future Work 1</vt:lpstr>
      <vt:lpstr>Future Work 2</vt:lpstr>
      <vt:lpstr>Future Work 3</vt:lpstr>
      <vt:lpstr>Future Work 4</vt:lpstr>
      <vt:lpstr>Future Work</vt:lpstr>
      <vt:lpstr>Thank you</vt:lpstr>
      <vt:lpstr>Vocabulary Based Methods</vt:lpstr>
      <vt:lpstr>Image Classification Methods</vt:lpstr>
      <vt:lpstr>Image Classification</vt:lpstr>
      <vt:lpstr>Image Classification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Yasser</dc:creator>
  <cp:lastModifiedBy>Yasser</cp:lastModifiedBy>
  <cp:revision>356</cp:revision>
  <dcterms:created xsi:type="dcterms:W3CDTF">2014-06-23T09:44:58Z</dcterms:created>
  <dcterms:modified xsi:type="dcterms:W3CDTF">2014-09-15T10:27:21Z</dcterms:modified>
</cp:coreProperties>
</file>